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34.xml" ContentType="application/vnd.openxmlformats-officedocument.presentationml.notesSlide+xml"/>
  <Override PartName="/ppt/tags/tag18.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 id="2147483689" r:id="rId5"/>
  </p:sldMasterIdLst>
  <p:notesMasterIdLst>
    <p:notesMasterId r:id="rId50"/>
  </p:notesMasterIdLst>
  <p:handoutMasterIdLst>
    <p:handoutMasterId r:id="rId51"/>
  </p:handoutMasterIdLst>
  <p:sldIdLst>
    <p:sldId id="260" r:id="rId6"/>
    <p:sldId id="280" r:id="rId7"/>
    <p:sldId id="267" r:id="rId8"/>
    <p:sldId id="286" r:id="rId9"/>
    <p:sldId id="271" r:id="rId10"/>
    <p:sldId id="261" r:id="rId11"/>
    <p:sldId id="310" r:id="rId12"/>
    <p:sldId id="311" r:id="rId13"/>
    <p:sldId id="312" r:id="rId14"/>
    <p:sldId id="279" r:id="rId15"/>
    <p:sldId id="262" r:id="rId16"/>
    <p:sldId id="265" r:id="rId17"/>
    <p:sldId id="313" r:id="rId18"/>
    <p:sldId id="297" r:id="rId19"/>
    <p:sldId id="290" r:id="rId20"/>
    <p:sldId id="289" r:id="rId21"/>
    <p:sldId id="291" r:id="rId22"/>
    <p:sldId id="294" r:id="rId23"/>
    <p:sldId id="295" r:id="rId24"/>
    <p:sldId id="296" r:id="rId25"/>
    <p:sldId id="292" r:id="rId26"/>
    <p:sldId id="293" r:id="rId27"/>
    <p:sldId id="301" r:id="rId28"/>
    <p:sldId id="300" r:id="rId29"/>
    <p:sldId id="257" r:id="rId30"/>
    <p:sldId id="258" r:id="rId31"/>
    <p:sldId id="259" r:id="rId32"/>
    <p:sldId id="302" r:id="rId33"/>
    <p:sldId id="303" r:id="rId34"/>
    <p:sldId id="304" r:id="rId35"/>
    <p:sldId id="263" r:id="rId36"/>
    <p:sldId id="264" r:id="rId37"/>
    <p:sldId id="305" r:id="rId38"/>
    <p:sldId id="306" r:id="rId39"/>
    <p:sldId id="307" r:id="rId40"/>
    <p:sldId id="268" r:id="rId41"/>
    <p:sldId id="269" r:id="rId42"/>
    <p:sldId id="270" r:id="rId43"/>
    <p:sldId id="308" r:id="rId44"/>
    <p:sldId id="272" r:id="rId45"/>
    <p:sldId id="288" r:id="rId46"/>
    <p:sldId id="287" r:id="rId47"/>
    <p:sldId id="266" r:id="rId48"/>
    <p:sldId id="285" r:id="rId49"/>
  </p:sldIdLst>
  <p:sldSz cx="12192000" cy="6858000"/>
  <p:notesSz cx="7010400" cy="92964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5" userDrawn="1">
          <p15:clr>
            <a:srgbClr val="A4A3A4"/>
          </p15:clr>
        </p15:guide>
        <p15:guide id="2" pos="53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raci Albee" initials="TA" lastIdx="3" clrIdx="6">
    <p:extLst>
      <p:ext uri="{19B8F6BF-5375-455C-9EA6-DF929625EA0E}">
        <p15:presenceInfo xmlns:p15="http://schemas.microsoft.com/office/powerpoint/2012/main" userId="S-1-5-21-2608872058-1432505909-2668327341-24340" providerId="AD"/>
      </p:ext>
    </p:extLst>
  </p:cmAuthor>
  <p:cmAuthor id="1" name="Rachel Perry" initials="RP" lastIdx="1" clrIdx="0">
    <p:extLst>
      <p:ext uri="{19B8F6BF-5375-455C-9EA6-DF929625EA0E}">
        <p15:presenceInfo xmlns:p15="http://schemas.microsoft.com/office/powerpoint/2012/main" userId="Rachel Perry" providerId="None"/>
      </p:ext>
    </p:extLst>
  </p:cmAuthor>
  <p:cmAuthor id="2" name="Kasia Faughn" initials="KF" lastIdx="20" clrIdx="1">
    <p:extLst>
      <p:ext uri="{19B8F6BF-5375-455C-9EA6-DF929625EA0E}">
        <p15:presenceInfo xmlns:p15="http://schemas.microsoft.com/office/powerpoint/2012/main" userId="S-1-5-21-796845957-287218729-725345543-24084" providerId="AD"/>
      </p:ext>
    </p:extLst>
  </p:cmAuthor>
  <p:cmAuthor id="3" name="Rachel Perry" initials="RP [2]" lastIdx="14" clrIdx="2">
    <p:extLst>
      <p:ext uri="{19B8F6BF-5375-455C-9EA6-DF929625EA0E}">
        <p15:presenceInfo xmlns:p15="http://schemas.microsoft.com/office/powerpoint/2012/main" userId="S-1-5-21-796845957-287218729-725345543-14588" providerId="AD"/>
      </p:ext>
    </p:extLst>
  </p:cmAuthor>
  <p:cmAuthor id="4" name="Deborah Baumgartner" initials="DB" lastIdx="16" clrIdx="3">
    <p:extLst>
      <p:ext uri="{19B8F6BF-5375-455C-9EA6-DF929625EA0E}">
        <p15:presenceInfo xmlns:p15="http://schemas.microsoft.com/office/powerpoint/2012/main" userId="S-1-5-21-2608872058-1432505909-2668327341-16103" providerId="AD"/>
      </p:ext>
    </p:extLst>
  </p:cmAuthor>
  <p:cmAuthor id="5" name="Nikki Antonovich" initials="NA" lastIdx="3" clrIdx="4">
    <p:extLst>
      <p:ext uri="{19B8F6BF-5375-455C-9EA6-DF929625EA0E}">
        <p15:presenceInfo xmlns:p15="http://schemas.microsoft.com/office/powerpoint/2012/main" userId="S-1-5-21-796845957-287218729-725345543-24019" providerId="AD"/>
      </p:ext>
    </p:extLst>
  </p:cmAuthor>
  <p:cmAuthor id="6" name="Carla Najera-Kunsemiller" initials="CN" lastIdx="10" clrIdx="5">
    <p:extLst>
      <p:ext uri="{19B8F6BF-5375-455C-9EA6-DF929625EA0E}">
        <p15:presenceInfo xmlns:p15="http://schemas.microsoft.com/office/powerpoint/2012/main" userId="S-1-5-21-2608872058-1432505909-2668327341-21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76F"/>
    <a:srgbClr val="144182"/>
    <a:srgbClr val="10273F"/>
    <a:srgbClr val="174C99"/>
    <a:srgbClr val="FFFFFF"/>
    <a:srgbClr val="3D6AA1"/>
    <a:srgbClr val="E9EFF7"/>
    <a:srgbClr val="71A640"/>
    <a:srgbClr val="F8F9FA"/>
    <a:srgbClr val="D0D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6" autoAdjust="0"/>
    <p:restoredTop sz="75926" autoAdjust="0"/>
  </p:normalViewPr>
  <p:slideViewPr>
    <p:cSldViewPr snapToGrid="0" snapToObjects="1">
      <p:cViewPr varScale="1">
        <p:scale>
          <a:sx n="51" d="100"/>
          <a:sy n="51" d="100"/>
        </p:scale>
        <p:origin x="896" y="40"/>
      </p:cViewPr>
      <p:guideLst>
        <p:guide orient="horz" pos="1255"/>
        <p:guide pos="531"/>
      </p:guideLst>
    </p:cSldViewPr>
  </p:slideViewPr>
  <p:notesTextViewPr>
    <p:cViewPr>
      <p:scale>
        <a:sx n="100" d="100"/>
        <a:sy n="100" d="100"/>
      </p:scale>
      <p:origin x="0" y="0"/>
    </p:cViewPr>
  </p:notesTextViewPr>
  <p:sorterViewPr>
    <p:cViewPr>
      <p:scale>
        <a:sx n="19803" d="25000"/>
        <a:sy n="19803" d="25000"/>
      </p:scale>
      <p:origin x="0" y="-159"/>
    </p:cViewPr>
  </p:sorterViewPr>
  <p:notesViewPr>
    <p:cSldViewPr snapToGrid="0" snapToObjects="1">
      <p:cViewPr varScale="1">
        <p:scale>
          <a:sx n="65" d="100"/>
          <a:sy n="65" d="100"/>
        </p:scale>
        <p:origin x="2562" y="6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AE7495-FD6E-4148-8988-5AF3A1186E45}" type="datetimeFigureOut">
              <a:rPr lang="en-US" smtClean="0"/>
              <a:pPr/>
              <a:t>3/17/2021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7F373C-F0E0-4CD8-9181-312DCA039FDA}" type="slidenum">
              <a:rPr lang="en-US" smtClean="0"/>
              <a:pPr/>
              <a:t>‹#›</a:t>
            </a:fld>
            <a:endParaRPr lang="en-US" dirty="0"/>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812545-5050-4626-BB70-3CAB98A03EEB}" type="datetimeFigureOut">
              <a:rPr lang="en-US" smtClean="0"/>
              <a:pPr/>
              <a:t>3/17/2021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78B8E-2430-48E3-947F-D4E74CBF0628}" type="slidenum">
              <a:rPr lang="en-US" smtClean="0"/>
              <a:pPr/>
              <a:t>‹#›</a:t>
            </a:fld>
            <a:endParaRPr lang="en-US" dirty="0"/>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dirty="0"/>
          </a:p>
        </p:txBody>
      </p:sp>
    </p:spTree>
    <p:extLst>
      <p:ext uri="{BB962C8B-B14F-4D97-AF65-F5344CB8AC3E}">
        <p14:creationId xmlns:p14="http://schemas.microsoft.com/office/powerpoint/2010/main" val="40262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 is the ELPAC given to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ELPAC is transitioning from a paper-pencil test to a computer based 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They are given by a trained test examiner.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our youngest students in Kindergarten through 2</a:t>
            </a:r>
            <a:r>
              <a:rPr lang="en-US" baseline="30000" dirty="0"/>
              <a:t>nd</a:t>
            </a:r>
            <a:r>
              <a:rPr lang="en-US" baseline="0" dirty="0"/>
              <a:t> grade, the test is given individually.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Grade two Listening and Reading will be computer-based and administered one-on-one. However, the Writing domain in grade two will continue to be paper-based and delivered in small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students in grade three and above, the  Listening, Reading, and Writing section is administered in a group. The Speaking section is always done individually.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dirty="0"/>
          </a:p>
        </p:txBody>
      </p:sp>
    </p:spTree>
    <p:extLst>
      <p:ext uri="{BB962C8B-B14F-4D97-AF65-F5344CB8AC3E}">
        <p14:creationId xmlns:p14="http://schemas.microsoft.com/office/powerpoint/2010/main" val="399879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FFFF00"/>
                </a:solidFill>
                <a:sym typeface="Wingdings"/>
              </a:rPr>
              <a:t>[BEFORE</a:t>
            </a:r>
            <a:r>
              <a:rPr lang="en-US" sz="1200" b="1" baseline="0" dirty="0">
                <a:solidFill>
                  <a:srgbClr val="FFFF00"/>
                </a:solidFill>
                <a:sym typeface="Wingdings"/>
              </a:rPr>
              <a:t> PRESENTING, SELECT THE SCORE REPORT IMAGE ON THIS SLIDE. GO TO THE “FORMAT” TAB ON THE TOP TOOLBAR. SELECT THE “RESET PICTURE” BUTTON TO REMOVE THE BLUR EFFECT AND REVEAL THE DETAILED REPORT.]</a:t>
            </a:r>
            <a:endParaRPr lang="en-US" sz="1200" b="1" dirty="0">
              <a:solidFill>
                <a:srgbClr val="FFFF00"/>
              </a:solidFill>
              <a:sym typeface="Wingdings"/>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ym typeface="Wingdings"/>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ym typeface="Wingdings"/>
              </a:rPr>
              <a:t>Your child will receive</a:t>
            </a:r>
            <a:r>
              <a:rPr lang="en-US" baseline="0" dirty="0">
                <a:sym typeface="Wingdings"/>
              </a:rPr>
              <a:t> a Score Report that looks like this one for the Summative ELPAC.</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Students who take the ELPAC will receive scores in the summer or fall.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[Insert more specific information about the timing of this report for your school]</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It will have their overall score which is a four-digit number.</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sym typeface="Wingdings"/>
              </a:rPr>
              <a:t>The </a:t>
            </a:r>
            <a:r>
              <a:rPr lang="en-US" baseline="0" dirty="0">
                <a:sym typeface="Wingdings"/>
              </a:rPr>
              <a:t>overall level will be 1, 2, 3, or 4, where 4 is the highest level and means that the student has a good understanding of English.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Your child will also receive level scores for Oral Language that includes Listening and Speaking and Written Language that includes Reading and Writing. The level score will be one of the following:</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sym typeface="Wingdings"/>
              </a:rPr>
              <a:t>Beginning</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sym typeface="Wingdings"/>
              </a:rPr>
              <a:t>Somewhat/Moderately, or</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sym typeface="Wingdings"/>
              </a:rPr>
              <a:t>Well Developed</a:t>
            </a:r>
            <a:endParaRPr lang="en-US" strike="noStrike"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dirty="0"/>
          </a:p>
        </p:txBody>
      </p:sp>
    </p:spTree>
    <p:extLst>
      <p:ext uri="{BB962C8B-B14F-4D97-AF65-F5344CB8AC3E}">
        <p14:creationId xmlns:p14="http://schemas.microsoft.com/office/powerpoint/2010/main" val="157035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Additionally, here are a few other ways that you can help your child be successful: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elementary schools]</a:t>
            </a:r>
          </a:p>
          <a:p>
            <a:pPr marL="171450" indent="-171450">
              <a:buFont typeface="Arial" panose="020B0604020202020204" pitchFamily="34" charset="0"/>
              <a:buChar char="•"/>
            </a:pPr>
            <a:r>
              <a:rPr lang="en-US" dirty="0"/>
              <a:t>Encourage your child to read daily.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middle and high schools]</a:t>
            </a:r>
          </a:p>
          <a:p>
            <a:pPr marL="171450" indent="-171450">
              <a:buFont typeface="Arial" panose="020B0604020202020204" pitchFamily="34" charset="0"/>
              <a:buChar char="•"/>
            </a:pPr>
            <a:r>
              <a:rPr lang="en-US" dirty="0"/>
              <a:t>Your child will likely have homework every day. You can help support their success by making sure your child has a quiet place at home to do that work that is free from distractions.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all</a:t>
            </a:r>
            <a:r>
              <a:rPr lang="en-US" b="1" baseline="0" dirty="0"/>
              <a:t> students]</a:t>
            </a:r>
            <a:endParaRPr lang="en-US" b="1" dirty="0"/>
          </a:p>
          <a:p>
            <a:pPr marL="171450" indent="-171450">
              <a:buFont typeface="Arial" panose="020B0604020202020204" pitchFamily="34" charset="0"/>
              <a:buChar char="•"/>
            </a:pPr>
            <a:r>
              <a:rPr lang="en-US" dirty="0"/>
              <a:t>When it’s time for testing, talk to your child about the test. Make sure your child knows that the tests are important, but they are just one measure of learning. The teacher uses that information along with other information to make sure your child is getting the support they need.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you’re interested, the California Department of Education has also developed ELPAC Practice Tests that you can access from home on the computer. You can look at sample test questions and get familiar with the way questions are presented on the computer. More information about the ELPAC Practice Tests are on the Parent Resources flyer that you received today/tonight.</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12</a:t>
            </a:fld>
            <a:endParaRPr lang="en-US" dirty="0"/>
          </a:p>
        </p:txBody>
      </p:sp>
    </p:spTree>
    <p:extLst>
      <p:ext uri="{BB962C8B-B14F-4D97-AF65-F5344CB8AC3E}">
        <p14:creationId xmlns:p14="http://schemas.microsoft.com/office/powerpoint/2010/main" val="135290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13</a:t>
            </a:fld>
            <a:endParaRPr lang="en-US" dirty="0"/>
          </a:p>
        </p:txBody>
      </p:sp>
    </p:spTree>
    <p:extLst>
      <p:ext uri="{BB962C8B-B14F-4D97-AF65-F5344CB8AC3E}">
        <p14:creationId xmlns:p14="http://schemas.microsoft.com/office/powerpoint/2010/main" val="1970714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16</a:t>
            </a:fld>
            <a:endParaRPr lang="en-US" dirty="0"/>
          </a:p>
        </p:txBody>
      </p:sp>
    </p:spTree>
    <p:extLst>
      <p:ext uri="{BB962C8B-B14F-4D97-AF65-F5344CB8AC3E}">
        <p14:creationId xmlns:p14="http://schemas.microsoft.com/office/powerpoint/2010/main" val="50138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22</a:t>
            </a:fld>
            <a:endParaRPr lang="en-US" dirty="0"/>
          </a:p>
        </p:txBody>
      </p:sp>
    </p:spTree>
    <p:extLst>
      <p:ext uri="{BB962C8B-B14F-4D97-AF65-F5344CB8AC3E}">
        <p14:creationId xmlns:p14="http://schemas.microsoft.com/office/powerpoint/2010/main" val="407841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23</a:t>
            </a:fld>
            <a:endParaRPr lang="en-US" dirty="0"/>
          </a:p>
        </p:txBody>
      </p:sp>
    </p:spTree>
    <p:extLst>
      <p:ext uri="{BB962C8B-B14F-4D97-AF65-F5344CB8AC3E}">
        <p14:creationId xmlns:p14="http://schemas.microsoft.com/office/powerpoint/2010/main" val="499712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3879090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3879090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38790907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38790907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a:t>
            </a:r>
            <a:r>
              <a:rPr lang="en-US" baseline="0" dirty="0"/>
              <a:t> important thing to know is that t</a:t>
            </a:r>
            <a:r>
              <a:rPr lang="en-US" dirty="0"/>
              <a:t>he ELPAC is made up</a:t>
            </a:r>
            <a:r>
              <a:rPr lang="en-US" baseline="0" dirty="0"/>
              <a:t> of two separate tests: the Initial ELPAC and the Summative ELPAC. </a:t>
            </a:r>
          </a:p>
          <a:p>
            <a:pPr marL="171450" indent="-171450">
              <a:buFont typeface="Arial" panose="020B0604020202020204" pitchFamily="34" charset="0"/>
              <a:buChar char="•"/>
            </a:pPr>
            <a:r>
              <a:rPr lang="en-US" baseline="0" dirty="0"/>
              <a:t>Each assessment has a different purpose.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The Initial ELPAC is used to identify a student as either an English learner who needs support to learn English, or as proficient in English.</a:t>
            </a:r>
          </a:p>
          <a:p>
            <a:pPr marL="171450" indent="-171450">
              <a:buFont typeface="Arial" panose="020B0604020202020204" pitchFamily="34" charset="0"/>
              <a:buChar char="•"/>
            </a:pPr>
            <a:r>
              <a:rPr lang="en-US" dirty="0"/>
              <a:t>The Summative ELPAC is used to measure the skills of English learners. The results will help tell the school or district if the student is ready to be reclassified as proficient in English.</a:t>
            </a:r>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dirty="0"/>
          </a:p>
        </p:txBody>
      </p:sp>
    </p:spTree>
    <p:extLst>
      <p:ext uri="{BB962C8B-B14F-4D97-AF65-F5344CB8AC3E}">
        <p14:creationId xmlns:p14="http://schemas.microsoft.com/office/powerpoint/2010/main" val="2067364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38790907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38790907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38790907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38790907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08b3d3a7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08b3d3a71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Most of you are familiar with the audio and video checks that students are presented with at the beginning of a test.</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Those checks are similar to what they would normally see, except the students are now prompted with a </a:t>
            </a:r>
            <a:r>
              <a:rPr lang="en" i="1"/>
              <a:t>Camera Check</a:t>
            </a:r>
            <a:r>
              <a:rPr lang="en"/>
              <a:t> window.</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In a remote test session, students will need to select the box to agree to grant the browser permission to access their camera.</a:t>
            </a:r>
            <a:endParaRPr/>
          </a:p>
          <a:p>
            <a:pPr marL="0" lvl="0" indent="0" algn="l" rtl="0">
              <a:spcBef>
                <a:spcPts val="0"/>
              </a:spcBef>
              <a:spcAft>
                <a:spcPts val="0"/>
              </a:spcAft>
              <a:buNone/>
            </a:pPr>
            <a:endParaRPr/>
          </a:p>
        </p:txBody>
      </p:sp>
      <p:sp>
        <p:nvSpPr>
          <p:cNvPr id="102" name="Google Shape;102;gc08b3d3a7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08b3d3a71_1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08b3d3a71_1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a:t>
            </a:r>
            <a:r>
              <a:rPr lang="en" i="1"/>
              <a:t>Recording Device Check</a:t>
            </a:r>
            <a:r>
              <a:rPr lang="en"/>
              <a:t> screen will be a new check for most students, unless they have taken an ELPAC speaking assessment.</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student will select the [</a:t>
            </a:r>
            <a:r>
              <a:rPr lang="en" b="1"/>
              <a:t>Microphone</a:t>
            </a:r>
            <a:r>
              <a:rPr lang="en"/>
              <a:t>] icon button, record a brief statement, press the [</a:t>
            </a:r>
            <a:r>
              <a:rPr lang="en" b="1"/>
              <a:t>Stop</a:t>
            </a:r>
            <a:r>
              <a:rPr lang="en"/>
              <a:t>] icon button, and then replay the recording.</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student will then select whether the student heard the recording or wants to skip the check.</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This check is now required for all students in case they enter into a call with their test administrator or test examiner during a remote test session.</a:t>
            </a:r>
            <a:endParaRPr/>
          </a:p>
          <a:p>
            <a:pPr marL="0" lvl="0" indent="0" algn="l" rtl="0">
              <a:spcBef>
                <a:spcPts val="0"/>
              </a:spcBef>
              <a:spcAft>
                <a:spcPts val="0"/>
              </a:spcAft>
              <a:buNone/>
            </a:pPr>
            <a:endParaRPr/>
          </a:p>
        </p:txBody>
      </p:sp>
      <p:sp>
        <p:nvSpPr>
          <p:cNvPr id="111" name="Google Shape;111;gc08b3d3a71_1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08b3d3a71_1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08b3d3a71_1_2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other new check that students will be prompted with is the </a:t>
            </a:r>
            <a:r>
              <a:rPr lang="en" i="1"/>
              <a:t>Text-to-Speech Sound Check</a:t>
            </a:r>
            <a:r>
              <a:rPr lang="en"/>
              <a:t> screen.</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All students will get this check, regardless of whether or not they have text-to-speech as an assigned test setting because in a remote test session, any messages from the test administrator or test examiner can be played audibly on the student’s device.</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student will select the [</a:t>
            </a:r>
            <a:r>
              <a:rPr lang="en" b="1"/>
              <a:t>Speaker</a:t>
            </a:r>
            <a:r>
              <a:rPr lang="en"/>
              <a:t>] icon button, have the opportunity to change the voice pack, and adjust the volume, pitch, or rate. The student will then indicate whether the student heard the voice, did not hear the voice, or wants to skip the check, and then select continue.</a:t>
            </a:r>
            <a:endParaRPr/>
          </a:p>
          <a:p>
            <a:pPr marL="0" lvl="0" indent="0" algn="l" rtl="0">
              <a:spcBef>
                <a:spcPts val="0"/>
              </a:spcBef>
              <a:spcAft>
                <a:spcPts val="0"/>
              </a:spcAft>
              <a:buNone/>
            </a:pPr>
            <a:endParaRPr/>
          </a:p>
        </p:txBody>
      </p:sp>
      <p:sp>
        <p:nvSpPr>
          <p:cNvPr id="120" name="Google Shape;120;gc08b3d3a71_1_2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f527ce0e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f527ce0e7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other new check that students will be prompted with is the </a:t>
            </a:r>
            <a:r>
              <a:rPr lang="en" i="1"/>
              <a:t>Text-to-Speech Sound Check</a:t>
            </a:r>
            <a:r>
              <a:rPr lang="en"/>
              <a:t> screen.</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All students will get this check, regardless of whether or not they have text-to-speech as an assigned test setting because in a remote test session, any messages from the test administrator or test examiner can be played audibly on the student’s device.</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student will select the [</a:t>
            </a:r>
            <a:r>
              <a:rPr lang="en" b="1"/>
              <a:t>Speaker</a:t>
            </a:r>
            <a:r>
              <a:rPr lang="en"/>
              <a:t>] icon button, have the opportunity to change the voice pack, and adjust the volume, pitch, or rate. The student will then indicate whether the student heard the voice, did not hear the voice, or wants to skip the check, and then select continue.</a:t>
            </a:r>
            <a:endParaRPr/>
          </a:p>
          <a:p>
            <a:pPr marL="0" lvl="0" indent="0" algn="l" rtl="0">
              <a:spcBef>
                <a:spcPts val="0"/>
              </a:spcBef>
              <a:spcAft>
                <a:spcPts val="0"/>
              </a:spcAft>
              <a:buNone/>
            </a:pPr>
            <a:endParaRPr/>
          </a:p>
        </p:txBody>
      </p:sp>
      <p:sp>
        <p:nvSpPr>
          <p:cNvPr id="129" name="Google Shape;129;gbf527ce0e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08b3d3a71_1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08b3d3a71_1_3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In the test delivery system, the student does not have the option to turn off their video or audio like the test administrator or test examiner does.</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student can select the [</a:t>
            </a:r>
            <a:r>
              <a:rPr lang="en" b="1"/>
              <a:t>raise hand</a:t>
            </a:r>
            <a:r>
              <a:rPr lang="en"/>
              <a:t>] icon to indicate to the test administrator or test examiner the need for  assistance. We will show what that looks like on the Test Administrator Interface side in just a moment.</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student can select the [</a:t>
            </a:r>
            <a:r>
              <a:rPr lang="en" b="1"/>
              <a:t>video</a:t>
            </a:r>
            <a:r>
              <a:rPr lang="en"/>
              <a:t>] icon to view the student’s own video feed.</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student can select the [</a:t>
            </a:r>
            <a:r>
              <a:rPr lang="en" b="1"/>
              <a:t>messages</a:t>
            </a:r>
            <a:r>
              <a:rPr lang="en"/>
              <a:t>] icon to send a message to the test administrator or test examiner. Messages appear in the communication window similar to how they would appear in a text message conversation on a cell phone.</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When the test administrator or test examiner responds to the student, the message will have a play button next to it, allowing the student to play the message.</a:t>
            </a:r>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a:t>
            </a:r>
            <a:r>
              <a:rPr lang="en"/>
              <a:t>The student cannot interact with the test content while the communication widget is open.</a:t>
            </a:r>
            <a:endParaRPr/>
          </a:p>
          <a:p>
            <a:pPr marL="0" lvl="0" indent="0" algn="l" rtl="0">
              <a:spcBef>
                <a:spcPts val="0"/>
              </a:spcBef>
              <a:spcAft>
                <a:spcPts val="0"/>
              </a:spcAft>
              <a:buNone/>
            </a:pPr>
            <a:endParaRPr/>
          </a:p>
        </p:txBody>
      </p:sp>
      <p:sp>
        <p:nvSpPr>
          <p:cNvPr id="138" name="Google Shape;138;gc08b3d3a71_1_3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05a99ad0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05a99ad0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3c6896d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3c6896d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05a99ad0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05a99ad0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Let’s start by answering the question of who takes the ELPAC assessments.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For the Initial ELPAC, the test is given to students who are new to school in California AND </a:t>
            </a:r>
            <a:r>
              <a:rPr lang="en-US" dirty="0"/>
              <a:t>whose</a:t>
            </a:r>
            <a:r>
              <a:rPr lang="en-US" baseline="0" dirty="0"/>
              <a:t> Home Language Survey indicates a language other than English</a:t>
            </a:r>
            <a:r>
              <a:rPr lang="en-US" dirty="0"/>
              <a:t>. </a:t>
            </a:r>
          </a:p>
          <a:p>
            <a:pPr marL="171450" indent="-171450">
              <a:buFont typeface="Arial" panose="020B0604020202020204" pitchFamily="34" charset="0"/>
              <a:buChar char="•"/>
            </a:pPr>
            <a:r>
              <a:rPr lang="en-US" dirty="0"/>
              <a:t>If your child is in their first</a:t>
            </a:r>
            <a:r>
              <a:rPr lang="en-US" baseline="0" dirty="0"/>
              <a:t> year of school in California you completed a home language survey that asks what languages you speak at home when you enrolled your child in school. </a:t>
            </a:r>
          </a:p>
          <a:p>
            <a:pPr marL="171450" indent="-171450">
              <a:buFont typeface="Arial" panose="020B0604020202020204" pitchFamily="34" charset="0"/>
              <a:buChar char="•"/>
            </a:pPr>
            <a:r>
              <a:rPr lang="en-US" dirty="0"/>
              <a:t>When</a:t>
            </a:r>
            <a:r>
              <a:rPr lang="en-US" baseline="0" dirty="0"/>
              <a:t> you said that your child speaks a language other than English at home, this tells us that we need to give your child the Initial ELPAC so we can learn about their English language proficiency.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Initial ELPAC is given to students </a:t>
            </a:r>
            <a:r>
              <a:rPr lang="en-US" dirty="0"/>
              <a:t>within 30 days of enrollment in a California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take the Initial ELPAC only once in their</a:t>
            </a:r>
            <a:r>
              <a:rPr lang="en-US" baseline="0" dirty="0"/>
              <a:t> </a:t>
            </a:r>
            <a:r>
              <a:rPr lang="en-US" strike="noStrike" dirty="0"/>
              <a:t>school career</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aseline="0" dirty="0"/>
              <a:t>The Summative ELPAC is given to students who have been identified as English learners.</a:t>
            </a:r>
          </a:p>
          <a:p>
            <a:pPr marL="171450" indent="-171450">
              <a:buFont typeface="Arial" panose="020B0604020202020204" pitchFamily="34" charset="0"/>
              <a:buChar char="•"/>
            </a:pPr>
            <a:r>
              <a:rPr lang="en-US" baseline="0" dirty="0"/>
              <a:t>They will take this test each spring to measure their progress in learning English until they are reclassified as English proficient.</a:t>
            </a:r>
          </a:p>
        </p:txBody>
      </p:sp>
      <p:sp>
        <p:nvSpPr>
          <p:cNvPr id="4" name="Slide Number Placeholder 3"/>
          <p:cNvSpPr>
            <a:spLocks noGrp="1"/>
          </p:cNvSpPr>
          <p:nvPr>
            <p:ph type="sldNum" sz="quarter" idx="10"/>
          </p:nvPr>
        </p:nvSpPr>
        <p:spPr/>
        <p:txBody>
          <a:bodyPr/>
          <a:lstStyle/>
          <a:p>
            <a:fld id="{6C078B8E-2430-48E3-947F-D4E74CBF0628}" type="slidenum">
              <a:rPr lang="en-US" smtClean="0"/>
              <a:pPr/>
              <a:t>3</a:t>
            </a:fld>
            <a:endParaRPr lang="en-US" dirty="0"/>
          </a:p>
        </p:txBody>
      </p:sp>
    </p:spTree>
    <p:extLst>
      <p:ext uri="{BB962C8B-B14F-4D97-AF65-F5344CB8AC3E}">
        <p14:creationId xmlns:p14="http://schemas.microsoft.com/office/powerpoint/2010/main" val="451315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2c8779f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2c8779f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05a99ad0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05a99ad0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4be9f02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4be9f02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08b3d3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08b3d3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There are practice tests available that will help you and your child understand the type of test questions that they might receive. You can take the practice tests from home with your child.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43</a:t>
            </a:fld>
            <a:endParaRPr lang="en-US" dirty="0"/>
          </a:p>
        </p:txBody>
      </p:sp>
    </p:spTree>
    <p:extLst>
      <p:ext uri="{BB962C8B-B14F-4D97-AF65-F5344CB8AC3E}">
        <p14:creationId xmlns:p14="http://schemas.microsoft.com/office/powerpoint/2010/main" val="52058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n-US" dirty="0"/>
              <a:t>That brings us to the end of</a:t>
            </a:r>
            <a:r>
              <a:rPr lang="en-US" baseline="0" dirty="0"/>
              <a:t> today/tonight’s presentation.</a:t>
            </a:r>
          </a:p>
          <a:p>
            <a:pPr marL="171039" indent="-171039">
              <a:buFont typeface="Arial" panose="020B0604020202020204" pitchFamily="34" charset="0"/>
              <a:buChar char="•"/>
            </a:pPr>
            <a:r>
              <a:rPr lang="en-US" dirty="0"/>
              <a:t>We’ll take a moment to answer some of your questions</a:t>
            </a:r>
            <a:r>
              <a:rPr lang="en-US" baseline="0" dirty="0"/>
              <a:t> now. </a:t>
            </a:r>
          </a:p>
          <a:p>
            <a:pPr marL="171039" indent="-171039">
              <a:buFont typeface="Arial" panose="020B0604020202020204" pitchFamily="34" charset="0"/>
              <a:buChar char="•"/>
            </a:pPr>
            <a:r>
              <a:rPr lang="en-US" baseline="0" dirty="0"/>
              <a:t>Thank you for </a:t>
            </a:r>
            <a:r>
              <a:rPr lang="en-US" baseline="0"/>
              <a:t>coming today/tonight!</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44</a:t>
            </a:fld>
            <a:endParaRPr lang="en-US" dirty="0"/>
          </a:p>
        </p:txBody>
      </p:sp>
    </p:spTree>
    <p:extLst>
      <p:ext uri="{BB962C8B-B14F-4D97-AF65-F5344CB8AC3E}">
        <p14:creationId xmlns:p14="http://schemas.microsoft.com/office/powerpoint/2010/main" val="192316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4</a:t>
            </a:fld>
            <a:endParaRPr lang="en-US" dirty="0"/>
          </a:p>
        </p:txBody>
      </p:sp>
    </p:spTree>
    <p:extLst>
      <p:ext uri="{BB962C8B-B14F-4D97-AF65-F5344CB8AC3E}">
        <p14:creationId xmlns:p14="http://schemas.microsoft.com/office/powerpoint/2010/main" val="22497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be wondering why</a:t>
            </a:r>
            <a:r>
              <a:rPr lang="en-US" baseline="0" dirty="0"/>
              <a:t> students need to take the ELPAC, other than the fact that it is a legal requirement.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results of the Initial ELPAC are used to determine if your child needs support in learning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Summative ELPAC is the test which will help the teachers gain a better understanding of what type and how much support students need so they can learn in English and be successful in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Additionally,  and more importantly, it is this annual measure that tells us how much progress students are making in learning English and whether or not they are eligible for reclassification. </a:t>
            </a:r>
            <a:endParaRPr lang="en-US"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5</a:t>
            </a:fld>
            <a:endParaRPr lang="en-US" dirty="0"/>
          </a:p>
        </p:txBody>
      </p:sp>
    </p:spTree>
    <p:extLst>
      <p:ext uri="{BB962C8B-B14F-4D97-AF65-F5344CB8AC3E}">
        <p14:creationId xmlns:p14="http://schemas.microsoft.com/office/powerpoint/2010/main" val="285816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So far,</a:t>
            </a:r>
            <a:r>
              <a:rPr lang="en-US" baseline="0" dirty="0"/>
              <a:t> we have talked about why the ELPAC is given and to which students, b</a:t>
            </a:r>
            <a:r>
              <a:rPr lang="en-US" dirty="0"/>
              <a:t>ut what is it?</a:t>
            </a:r>
            <a:r>
              <a:rPr lang="en-US" baseline="0" dirty="0"/>
              <a:t> </a:t>
            </a:r>
          </a:p>
          <a:p>
            <a:pPr marL="171450" indent="-171450">
              <a:buFont typeface="Arial" panose="020B0604020202020204" pitchFamily="34" charset="0"/>
              <a:buChar char="•"/>
            </a:pPr>
            <a:r>
              <a:rPr lang="en-US" dirty="0"/>
              <a:t>The ELPAC is the test that is used to measure how well California students understand English</a:t>
            </a:r>
            <a:r>
              <a:rPr lang="en-US" baseline="0" dirty="0"/>
              <a:t>. </a:t>
            </a:r>
            <a:r>
              <a:rPr lang="en-US" dirty="0"/>
              <a:t> </a:t>
            </a:r>
          </a:p>
          <a:p>
            <a:pPr marL="171450" indent="-171450">
              <a:buFont typeface="Arial" panose="020B0604020202020204" pitchFamily="34" charset="0"/>
              <a:buChar char="•"/>
            </a:pPr>
            <a:r>
              <a:rPr lang="en-US" dirty="0"/>
              <a:t>This test will give </a:t>
            </a:r>
            <a:r>
              <a:rPr lang="en-US" strike="noStrike" dirty="0"/>
              <a:t>you</a:t>
            </a:r>
            <a:r>
              <a:rPr lang="en-US" strike="noStrike" baseline="0" dirty="0"/>
              <a:t> and </a:t>
            </a:r>
            <a:r>
              <a:rPr lang="en-US" strike="noStrike" dirty="0"/>
              <a:t>your </a:t>
            </a:r>
            <a:r>
              <a:rPr lang="en-US" dirty="0"/>
              <a:t>child’s teacher information about your child's progress in learning in English,</a:t>
            </a:r>
            <a:r>
              <a:rPr lang="en-US" baseline="0" dirty="0"/>
              <a:t> and </a:t>
            </a:r>
            <a:r>
              <a:rPr lang="en-US" dirty="0"/>
              <a:t>how to best support your child</a:t>
            </a:r>
            <a:r>
              <a:rPr lang="en-US" baseline="0" dirty="0"/>
              <a:t> </a:t>
            </a:r>
            <a:r>
              <a:rPr lang="en-US" dirty="0"/>
              <a:t>at home and at</a:t>
            </a:r>
            <a:r>
              <a:rPr lang="en-US" baseline="0" dirty="0"/>
              <a:t> school towards English language proficiency. </a:t>
            </a:r>
            <a:endParaRPr lang="en-US" dirty="0"/>
          </a:p>
          <a:p>
            <a:pPr marL="171450" indent="-171450">
              <a:buFont typeface="Arial" panose="020B0604020202020204" pitchFamily="34" charset="0"/>
              <a:buChar char="•"/>
            </a:pPr>
            <a:r>
              <a:rPr lang="en-US" dirty="0"/>
              <a:t>When your child</a:t>
            </a:r>
            <a:r>
              <a:rPr lang="en-US" baseline="0" dirty="0"/>
              <a:t> takes the ELPAC, they will be tested in four different areas:</a:t>
            </a:r>
          </a:p>
          <a:p>
            <a:pPr marL="628650" lvl="1" indent="-171450">
              <a:buFont typeface="Arial" panose="020B0604020202020204" pitchFamily="34" charset="0"/>
              <a:buChar char="•"/>
            </a:pPr>
            <a:r>
              <a:rPr lang="en-US" baseline="0" dirty="0"/>
              <a:t>Reading</a:t>
            </a:r>
          </a:p>
          <a:p>
            <a:pPr marL="628650" lvl="1" indent="-171450">
              <a:buFont typeface="Arial" panose="020B0604020202020204" pitchFamily="34" charset="0"/>
              <a:buChar char="•"/>
            </a:pPr>
            <a:r>
              <a:rPr lang="en-US" baseline="0" dirty="0"/>
              <a:t>Writing</a:t>
            </a:r>
          </a:p>
          <a:p>
            <a:pPr marL="628650" lvl="1" indent="-171450">
              <a:buFont typeface="Arial" panose="020B0604020202020204" pitchFamily="34" charset="0"/>
              <a:buChar char="•"/>
            </a:pPr>
            <a:r>
              <a:rPr lang="en-US" baseline="0" dirty="0"/>
              <a:t>Listening, and </a:t>
            </a:r>
          </a:p>
          <a:p>
            <a:pPr marL="628650" lvl="1" indent="-171450">
              <a:buFont typeface="Arial" panose="020B0604020202020204" pitchFamily="34" charset="0"/>
              <a:buChar char="•"/>
            </a:pPr>
            <a:r>
              <a:rPr lang="en-US" baseline="0" dirty="0"/>
              <a:t>Speaking</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dirty="0"/>
          </a:p>
        </p:txBody>
      </p:sp>
    </p:spTree>
    <p:extLst>
      <p:ext uri="{BB962C8B-B14F-4D97-AF65-F5344CB8AC3E}">
        <p14:creationId xmlns:p14="http://schemas.microsoft.com/office/powerpoint/2010/main" val="394791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So far,</a:t>
            </a:r>
            <a:r>
              <a:rPr lang="en-US" baseline="0" dirty="0"/>
              <a:t> we have talked about why the ELPAC is given and to which students, b</a:t>
            </a:r>
            <a:r>
              <a:rPr lang="en-US" dirty="0"/>
              <a:t>ut what is it?</a:t>
            </a:r>
            <a:r>
              <a:rPr lang="en-US" baseline="0" dirty="0"/>
              <a:t> </a:t>
            </a:r>
          </a:p>
          <a:p>
            <a:pPr marL="171450" indent="-171450">
              <a:buFont typeface="Arial" panose="020B0604020202020204" pitchFamily="34" charset="0"/>
              <a:buChar char="•"/>
            </a:pPr>
            <a:r>
              <a:rPr lang="en-US" dirty="0"/>
              <a:t>The ELPAC is the test that is used to measure how well California students understand English</a:t>
            </a:r>
            <a:r>
              <a:rPr lang="en-US" baseline="0" dirty="0"/>
              <a:t>. </a:t>
            </a:r>
            <a:r>
              <a:rPr lang="en-US" dirty="0"/>
              <a:t> </a:t>
            </a:r>
          </a:p>
          <a:p>
            <a:pPr marL="171450" indent="-171450">
              <a:buFont typeface="Arial" panose="020B0604020202020204" pitchFamily="34" charset="0"/>
              <a:buChar char="•"/>
            </a:pPr>
            <a:r>
              <a:rPr lang="en-US" dirty="0"/>
              <a:t>This test will give </a:t>
            </a:r>
            <a:r>
              <a:rPr lang="en-US" strike="noStrike" dirty="0"/>
              <a:t>you</a:t>
            </a:r>
            <a:r>
              <a:rPr lang="en-US" strike="noStrike" baseline="0" dirty="0"/>
              <a:t> and </a:t>
            </a:r>
            <a:r>
              <a:rPr lang="en-US" strike="noStrike" dirty="0"/>
              <a:t>your </a:t>
            </a:r>
            <a:r>
              <a:rPr lang="en-US" dirty="0"/>
              <a:t>child’s teacher information about your child's progress in learning in English,</a:t>
            </a:r>
            <a:r>
              <a:rPr lang="en-US" baseline="0" dirty="0"/>
              <a:t> and </a:t>
            </a:r>
            <a:r>
              <a:rPr lang="en-US" dirty="0"/>
              <a:t>how to best support your child</a:t>
            </a:r>
            <a:r>
              <a:rPr lang="en-US" baseline="0" dirty="0"/>
              <a:t> </a:t>
            </a:r>
            <a:r>
              <a:rPr lang="en-US" dirty="0"/>
              <a:t>at home and at</a:t>
            </a:r>
            <a:r>
              <a:rPr lang="en-US" baseline="0" dirty="0"/>
              <a:t> school towards English language proficiency. </a:t>
            </a:r>
            <a:endParaRPr lang="en-US" dirty="0"/>
          </a:p>
          <a:p>
            <a:pPr marL="171450" indent="-171450">
              <a:buFont typeface="Arial" panose="020B0604020202020204" pitchFamily="34" charset="0"/>
              <a:buChar char="•"/>
            </a:pPr>
            <a:r>
              <a:rPr lang="en-US" dirty="0"/>
              <a:t>When your child</a:t>
            </a:r>
            <a:r>
              <a:rPr lang="en-US" baseline="0" dirty="0"/>
              <a:t> takes the ELPAC, they will be tested in four different areas:</a:t>
            </a:r>
          </a:p>
          <a:p>
            <a:pPr marL="628650" lvl="1" indent="-171450">
              <a:buFont typeface="Arial" panose="020B0604020202020204" pitchFamily="34" charset="0"/>
              <a:buChar char="•"/>
            </a:pPr>
            <a:r>
              <a:rPr lang="en-US" baseline="0" dirty="0"/>
              <a:t>Reading</a:t>
            </a:r>
          </a:p>
          <a:p>
            <a:pPr marL="628650" lvl="1" indent="-171450">
              <a:buFont typeface="Arial" panose="020B0604020202020204" pitchFamily="34" charset="0"/>
              <a:buChar char="•"/>
            </a:pPr>
            <a:r>
              <a:rPr lang="en-US" baseline="0" dirty="0"/>
              <a:t>Writing</a:t>
            </a:r>
          </a:p>
          <a:p>
            <a:pPr marL="628650" lvl="1" indent="-171450">
              <a:buFont typeface="Arial" panose="020B0604020202020204" pitchFamily="34" charset="0"/>
              <a:buChar char="•"/>
            </a:pPr>
            <a:r>
              <a:rPr lang="en-US" baseline="0" dirty="0"/>
              <a:t>Listening, and </a:t>
            </a:r>
          </a:p>
          <a:p>
            <a:pPr marL="628650" lvl="1" indent="-171450">
              <a:buFont typeface="Arial" panose="020B0604020202020204" pitchFamily="34" charset="0"/>
              <a:buChar char="•"/>
            </a:pPr>
            <a:r>
              <a:rPr lang="en-US" baseline="0" dirty="0"/>
              <a:t>Speaking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078B8E-2430-48E3-947F-D4E74CBF06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01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8</a:t>
            </a:fld>
            <a:endParaRPr lang="en-US" dirty="0"/>
          </a:p>
        </p:txBody>
      </p:sp>
    </p:spTree>
    <p:extLst>
      <p:ext uri="{BB962C8B-B14F-4D97-AF65-F5344CB8AC3E}">
        <p14:creationId xmlns:p14="http://schemas.microsoft.com/office/powerpoint/2010/main" val="1756738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9</a:t>
            </a:fld>
            <a:endParaRPr lang="en-US" dirty="0"/>
          </a:p>
        </p:txBody>
      </p:sp>
    </p:spTree>
    <p:extLst>
      <p:ext uri="{BB962C8B-B14F-4D97-AF65-F5344CB8AC3E}">
        <p14:creationId xmlns:p14="http://schemas.microsoft.com/office/powerpoint/2010/main" val="20949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4294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263791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97556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17844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80852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470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57666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3169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38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690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0"/>
              </a:spcBef>
              <a:spcAft>
                <a:spcPts val="0"/>
              </a:spcAft>
              <a:buClr>
                <a:schemeClr val="dk1"/>
              </a:buClr>
              <a:buSzPts val="1400"/>
              <a:buChar char="■"/>
              <a:defRPr>
                <a:solidFill>
                  <a:schemeClr val="dk1"/>
                </a:solidFill>
              </a:defRPr>
            </a:lvl3pPr>
            <a:lvl4pPr marL="2438339" lvl="3" indent="-423323">
              <a:spcBef>
                <a:spcPts val="0"/>
              </a:spcBef>
              <a:spcAft>
                <a:spcPts val="0"/>
              </a:spcAft>
              <a:buClr>
                <a:schemeClr val="dk1"/>
              </a:buClr>
              <a:buSzPts val="1400"/>
              <a:buChar char="●"/>
              <a:defRPr>
                <a:solidFill>
                  <a:schemeClr val="dk1"/>
                </a:solidFill>
              </a:defRPr>
            </a:lvl4pPr>
            <a:lvl5pPr marL="3047924" lvl="4" indent="-423323">
              <a:spcBef>
                <a:spcPts val="0"/>
              </a:spcBef>
              <a:spcAft>
                <a:spcPts val="0"/>
              </a:spcAft>
              <a:buClr>
                <a:schemeClr val="dk1"/>
              </a:buClr>
              <a:buSzPts val="1400"/>
              <a:buChar char="○"/>
              <a:defRPr>
                <a:solidFill>
                  <a:schemeClr val="dk1"/>
                </a:solidFill>
              </a:defRPr>
            </a:lvl5pPr>
            <a:lvl6pPr marL="3657509" lvl="5" indent="-423323">
              <a:spcBef>
                <a:spcPts val="0"/>
              </a:spcBef>
              <a:spcAft>
                <a:spcPts val="0"/>
              </a:spcAft>
              <a:buClr>
                <a:schemeClr val="dk1"/>
              </a:buClr>
              <a:buSzPts val="1400"/>
              <a:buChar char="■"/>
              <a:defRPr>
                <a:solidFill>
                  <a:schemeClr val="dk1"/>
                </a:solidFill>
              </a:defRPr>
            </a:lvl6pPr>
            <a:lvl7pPr marL="4267093" lvl="6" indent="-423323">
              <a:spcBef>
                <a:spcPts val="0"/>
              </a:spcBef>
              <a:spcAft>
                <a:spcPts val="0"/>
              </a:spcAft>
              <a:buClr>
                <a:schemeClr val="dk1"/>
              </a:buClr>
              <a:buSzPts val="1400"/>
              <a:buChar char="●"/>
              <a:defRPr>
                <a:solidFill>
                  <a:schemeClr val="dk1"/>
                </a:solidFill>
              </a:defRPr>
            </a:lvl7pPr>
            <a:lvl8pPr marL="4876678" lvl="7" indent="-423323">
              <a:spcBef>
                <a:spcPts val="0"/>
              </a:spcBef>
              <a:spcAft>
                <a:spcPts val="0"/>
              </a:spcAft>
              <a:buClr>
                <a:schemeClr val="dk1"/>
              </a:buClr>
              <a:buSzPts val="1400"/>
              <a:buChar char="○"/>
              <a:defRPr>
                <a:solidFill>
                  <a:schemeClr val="dk1"/>
                </a:solidFill>
              </a:defRPr>
            </a:lvl8pPr>
            <a:lvl9pPr marL="5486263" lvl="8" indent="-423323">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9322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8885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1899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361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609600" y="2249424"/>
            <a:ext cx="10972800" cy="4325200"/>
          </a:xfrm>
          <a:prstGeom prst="rect">
            <a:avLst/>
          </a:prstGeom>
          <a:noFill/>
          <a:ln>
            <a:noFill/>
          </a:ln>
        </p:spPr>
        <p:txBody>
          <a:bodyPr spcFirstLastPara="1" wrap="square" lIns="91425" tIns="45700" rIns="91425" bIns="45700" anchor="t" anchorCtr="0">
            <a:normAutofit/>
          </a:bodyPr>
          <a:lstStyle>
            <a:lvl1pPr marL="609585" lvl="0" indent="-457189" algn="l" rtl="0">
              <a:lnSpc>
                <a:spcPct val="100000"/>
              </a:lnSpc>
              <a:spcBef>
                <a:spcPts val="400"/>
              </a:spcBef>
              <a:spcAft>
                <a:spcPts val="0"/>
              </a:spcAft>
              <a:buSzPts val="1800"/>
              <a:buChar char="•"/>
              <a:defRPr/>
            </a:lvl1pPr>
            <a:lvl2pPr marL="1219170" lvl="1" indent="-457189" algn="l" rtl="0">
              <a:lnSpc>
                <a:spcPct val="100000"/>
              </a:lnSpc>
              <a:spcBef>
                <a:spcPts val="400"/>
              </a:spcBef>
              <a:spcAft>
                <a:spcPts val="0"/>
              </a:spcAft>
              <a:buSzPts val="1800"/>
              <a:buChar char="▫"/>
              <a:defRPr/>
            </a:lvl2pPr>
            <a:lvl3pPr marL="1828754" lvl="2" indent="-457189" algn="l" rtl="0">
              <a:lnSpc>
                <a:spcPct val="100000"/>
              </a:lnSpc>
              <a:spcBef>
                <a:spcPts val="400"/>
              </a:spcBef>
              <a:spcAft>
                <a:spcPts val="0"/>
              </a:spcAft>
              <a:buSzPts val="1800"/>
              <a:buChar char="●"/>
              <a:defRPr/>
            </a:lvl3pPr>
            <a:lvl4pPr marL="2438339" lvl="3" indent="-457189" algn="l" rtl="0">
              <a:lnSpc>
                <a:spcPct val="100000"/>
              </a:lnSpc>
              <a:spcBef>
                <a:spcPts val="400"/>
              </a:spcBef>
              <a:spcAft>
                <a:spcPts val="0"/>
              </a:spcAft>
              <a:buSzPts val="1800"/>
              <a:buChar char="●"/>
              <a:defRPr/>
            </a:lvl4pPr>
            <a:lvl5pPr marL="3047924" lvl="4" indent="-457189" algn="l" rtl="0">
              <a:lnSpc>
                <a:spcPct val="100000"/>
              </a:lnSpc>
              <a:spcBef>
                <a:spcPts val="400"/>
              </a:spcBef>
              <a:spcAft>
                <a:spcPts val="0"/>
              </a:spcAft>
              <a:buSzPts val="1800"/>
              <a:buChar char="▫"/>
              <a:defRPr/>
            </a:lvl5pPr>
            <a:lvl6pPr marL="3657509" lvl="5" indent="-457189" algn="l" rtl="0">
              <a:lnSpc>
                <a:spcPct val="100000"/>
              </a:lnSpc>
              <a:spcBef>
                <a:spcPts val="400"/>
              </a:spcBef>
              <a:spcAft>
                <a:spcPts val="0"/>
              </a:spcAft>
              <a:buSzPts val="1800"/>
              <a:buChar char="▫"/>
              <a:defRPr/>
            </a:lvl6pPr>
            <a:lvl7pPr marL="4267093" lvl="6" indent="-457189" algn="l" rtl="0">
              <a:lnSpc>
                <a:spcPct val="100000"/>
              </a:lnSpc>
              <a:spcBef>
                <a:spcPts val="400"/>
              </a:spcBef>
              <a:spcAft>
                <a:spcPts val="0"/>
              </a:spcAft>
              <a:buSzPts val="1800"/>
              <a:buChar char="▫"/>
              <a:defRPr/>
            </a:lvl7pPr>
            <a:lvl8pPr marL="4876678" lvl="7" indent="-457189" algn="l" rtl="0">
              <a:lnSpc>
                <a:spcPct val="100000"/>
              </a:lnSpc>
              <a:spcBef>
                <a:spcPts val="400"/>
              </a:spcBef>
              <a:spcAft>
                <a:spcPts val="0"/>
              </a:spcAft>
              <a:buSzPts val="1800"/>
              <a:buChar char="◦"/>
              <a:defRPr/>
            </a:lvl8pPr>
            <a:lvl9pPr marL="5486263" lvl="8" indent="-457189" algn="l" rtl="0">
              <a:lnSpc>
                <a:spcPct val="100000"/>
              </a:lnSpc>
              <a:spcBef>
                <a:spcPts val="400"/>
              </a:spcBef>
              <a:spcAft>
                <a:spcPts val="0"/>
              </a:spcAft>
              <a:buSzPts val="1800"/>
              <a:buChar char="◦"/>
              <a:defRPr/>
            </a:lvl9pPr>
          </a:lstStyle>
          <a:p>
            <a:endParaRPr/>
          </a:p>
        </p:txBody>
      </p:sp>
      <p:sp>
        <p:nvSpPr>
          <p:cNvPr id="53" name="Google Shape;53;p13"/>
          <p:cNvSpPr txBox="1">
            <a:spLocks noGrp="1"/>
          </p:cNvSpPr>
          <p:nvPr>
            <p:ph type="dt" idx="10"/>
          </p:nvPr>
        </p:nvSpPr>
        <p:spPr>
          <a:xfrm>
            <a:off x="8782048" y="612648"/>
            <a:ext cx="12764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7010400" y="612648"/>
            <a:ext cx="1768000" cy="4572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10899648" y="2272"/>
            <a:ext cx="1016000" cy="365600"/>
          </a:xfrm>
          <a:prstGeom prst="rect">
            <a:avLst/>
          </a:prstGeom>
          <a:noFill/>
          <a:ln>
            <a:noFill/>
          </a:ln>
        </p:spPr>
        <p:txBody>
          <a:bodyPr spcFirstLastPara="1" wrap="square" lIns="91425" tIns="45700" rIns="91425" bIns="45700" anchor="b" anchorCtr="0">
            <a:normAutofit/>
          </a:bodyPr>
          <a:lstStyle>
            <a:lvl1pPr marL="0" marR="0" lvl="0" indent="0" algn="r" rtl="0">
              <a:lnSpc>
                <a:spcPct val="100000"/>
              </a:lnSpc>
              <a:spcBef>
                <a:spcPts val="0"/>
              </a:spcBef>
              <a:spcAft>
                <a:spcPts val="0"/>
              </a:spcAft>
              <a:buClr>
                <a:srgbClr val="000000"/>
              </a:buClr>
              <a:buSzPts val="1800"/>
              <a:buFont typeface="Arial"/>
              <a:buNone/>
              <a:defRPr sz="24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24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24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24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24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24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24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24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2400" b="0" i="0" u="none" strike="noStrike" cap="none">
                <a:solidFill>
                  <a:srgbClr val="FFFFFF"/>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475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33366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00411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76306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14895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3/17/2021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dirty="0"/>
          </a:p>
        </p:txBody>
      </p:sp>
    </p:spTree>
    <p:custDataLst>
      <p:tags r:id="rId14"/>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6000" b="1" kern="1200">
          <a:solidFill>
            <a:schemeClr val="accent6">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lt2"/>
                </a:solidFill>
              </a:defRPr>
            </a:lvl1pPr>
            <a:lvl2pPr lvl="1" algn="r">
              <a:buNone/>
              <a:defRPr sz="1333">
                <a:solidFill>
                  <a:schemeClr val="lt2"/>
                </a:solidFill>
              </a:defRPr>
            </a:lvl2pPr>
            <a:lvl3pPr lvl="2" algn="r">
              <a:buNone/>
              <a:defRPr sz="1333">
                <a:solidFill>
                  <a:schemeClr val="lt2"/>
                </a:solidFill>
              </a:defRPr>
            </a:lvl3pPr>
            <a:lvl4pPr lvl="3" algn="r">
              <a:buNone/>
              <a:defRPr sz="1333">
                <a:solidFill>
                  <a:schemeClr val="lt2"/>
                </a:solidFill>
              </a:defRPr>
            </a:lvl4pPr>
            <a:lvl5pPr lvl="4" algn="r">
              <a:buNone/>
              <a:defRPr sz="1333">
                <a:solidFill>
                  <a:schemeClr val="lt2"/>
                </a:solidFill>
              </a:defRPr>
            </a:lvl5pPr>
            <a:lvl6pPr lvl="5" algn="r">
              <a:buNone/>
              <a:defRPr sz="1333">
                <a:solidFill>
                  <a:schemeClr val="lt2"/>
                </a:solidFill>
              </a:defRPr>
            </a:lvl6pPr>
            <a:lvl7pPr lvl="6" algn="r">
              <a:buNone/>
              <a:defRPr sz="1333">
                <a:solidFill>
                  <a:schemeClr val="lt2"/>
                </a:solidFill>
              </a:defRPr>
            </a:lvl7pPr>
            <a:lvl8pPr lvl="7" algn="r">
              <a:buNone/>
              <a:defRPr sz="1333">
                <a:solidFill>
                  <a:schemeClr val="lt2"/>
                </a:solidFill>
              </a:defRPr>
            </a:lvl8pPr>
            <a:lvl9pPr lvl="8" algn="r">
              <a:buNone/>
              <a:defRPr sz="1333">
                <a:solidFill>
                  <a:schemeClr val="lt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876333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cUFankjQeA&amp;t=2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www.youtube.com/watch?v=IHJXeCPZ9v8&amp;t=162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outu.be/3EHHAZK0kI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login1.cloud1.tds.airast.org/student/V523/Pages/LoginShell.aspx?c=California_P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elpac.startingsmarter.org/" TargetMode="External"/><Relationship Id="rId4" Type="http://schemas.openxmlformats.org/officeDocument/2006/relationships/hyperlink" Target="http://www.elpac.org/resources/practicetests/"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0195" y="942147"/>
            <a:ext cx="11046939" cy="3306296"/>
          </a:xfrm>
        </p:spPr>
        <p:txBody>
          <a:bodyPr>
            <a:noAutofit/>
          </a:bodyPr>
          <a:lstStyle/>
          <a:p>
            <a:r>
              <a:rPr lang="en-US" sz="6600" b="1" dirty="0"/>
              <a:t>Understanding the English Language Proficiency Assessments for California (ELPAC)</a:t>
            </a:r>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a:t>
            </a:r>
          </a:p>
        </p:txBody>
      </p:sp>
      <p:sp>
        <p:nvSpPr>
          <p:cNvPr id="6" name="Content Placeholder 5"/>
          <p:cNvSpPr>
            <a:spLocks noGrp="1"/>
          </p:cNvSpPr>
          <p:nvPr>
            <p:ph sz="half" idx="2"/>
          </p:nvPr>
        </p:nvSpPr>
        <p:spPr>
          <a:xfrm>
            <a:off x="5542063" y="1938733"/>
            <a:ext cx="6494766" cy="3590437"/>
          </a:xfrm>
        </p:spPr>
        <p:txBody>
          <a:bodyPr anchor="ctr" anchorCtr="0">
            <a:normAutofit/>
          </a:bodyPr>
          <a:lstStyle/>
          <a:p>
            <a:r>
              <a:rPr lang="en-US" sz="4400" dirty="0"/>
              <a:t>Computer–Based</a:t>
            </a:r>
          </a:p>
          <a:p>
            <a:r>
              <a:rPr lang="en-US" sz="4400" dirty="0"/>
              <a:t>By a Test Examiner</a:t>
            </a:r>
          </a:p>
          <a:p>
            <a:r>
              <a:rPr lang="en-US" sz="4400" dirty="0"/>
              <a:t>In groups or individually </a:t>
            </a:r>
          </a:p>
        </p:txBody>
      </p:sp>
      <p:pic>
        <p:nvPicPr>
          <p:cNvPr id="5" name="Content Placeholder 4" descr="Graphic illustration depicting a student using a laptop compute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13090" y="1825625"/>
            <a:ext cx="4517419" cy="4351338"/>
          </a:xfrm>
        </p:spPr>
      </p:pic>
    </p:spTree>
    <p:custDataLst>
      <p:tags r:id="rId1"/>
    </p:custDataLst>
    <p:extLst>
      <p:ext uri="{BB962C8B-B14F-4D97-AF65-F5344CB8AC3E}">
        <p14:creationId xmlns:p14="http://schemas.microsoft.com/office/powerpoint/2010/main" val="230984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Scores:</a:t>
            </a:r>
            <a:endParaRPr lang="en-US" dirty="0"/>
          </a:p>
        </p:txBody>
      </p:sp>
      <p:pic>
        <p:nvPicPr>
          <p:cNvPr id="3" name="Content Placeholder 2" descr="Screen capture displaying preview of the student score repor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00741" y="365125"/>
            <a:ext cx="5300382" cy="6217920"/>
          </a:xfrm>
          <a:prstGeom prst="rect">
            <a:avLst/>
          </a:prstGeom>
        </p:spPr>
      </p:pic>
    </p:spTree>
    <p:custDataLst>
      <p:tags r:id="rId1"/>
    </p:custDataLst>
    <p:extLst>
      <p:ext uri="{BB962C8B-B14F-4D97-AF65-F5344CB8AC3E}">
        <p14:creationId xmlns:p14="http://schemas.microsoft.com/office/powerpoint/2010/main" val="216215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834688" cy="1325563"/>
          </a:xfrm>
        </p:spPr>
        <p:txBody>
          <a:bodyPr/>
          <a:lstStyle/>
          <a:p>
            <a:r>
              <a:rPr lang="en-US" dirty="0"/>
              <a:t>Help Your Child Succeed </a:t>
            </a:r>
          </a:p>
        </p:txBody>
      </p:sp>
      <p:sp>
        <p:nvSpPr>
          <p:cNvPr id="3" name="Slide Content"/>
          <p:cNvSpPr>
            <a:spLocks noGrp="1"/>
          </p:cNvSpPr>
          <p:nvPr>
            <p:ph sz="half" idx="1"/>
          </p:nvPr>
        </p:nvSpPr>
        <p:spPr>
          <a:xfrm>
            <a:off x="838199" y="1825625"/>
            <a:ext cx="6155268" cy="4351338"/>
          </a:xfrm>
        </p:spPr>
        <p:txBody>
          <a:bodyPr>
            <a:normAutofit fontScale="92500" lnSpcReduction="10000"/>
          </a:bodyPr>
          <a:lstStyle/>
          <a:p>
            <a:r>
              <a:rPr lang="en-US" dirty="0"/>
              <a:t>Provide a quiet place for your child to take the ELPAC.</a:t>
            </a:r>
          </a:p>
          <a:p>
            <a:endParaRPr lang="en-US" dirty="0"/>
          </a:p>
          <a:p>
            <a:r>
              <a:rPr lang="en-US" dirty="0"/>
              <a:t>Read with your child.</a:t>
            </a:r>
          </a:p>
          <a:p>
            <a:endParaRPr lang="en-US" dirty="0"/>
          </a:p>
          <a:p>
            <a:r>
              <a:rPr lang="en-US" dirty="0"/>
              <a:t>Ask your child to tell you what he or she sees in the picture or what is happening in the picture. </a:t>
            </a:r>
          </a:p>
          <a:p>
            <a:endParaRPr lang="en-US" dirty="0"/>
          </a:p>
          <a:p>
            <a:r>
              <a:rPr lang="en-US" dirty="0"/>
              <a:t>Provide your child with opportunities to use language.</a:t>
            </a:r>
          </a:p>
        </p:txBody>
      </p:sp>
      <p:pic>
        <p:nvPicPr>
          <p:cNvPr id="8" name="Content Placeholder 7" descr="Graphic illustration depicting a student and parent holding hands."/>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29490"/>
          <a:stretch/>
        </p:blipFill>
        <p:spPr>
          <a:xfrm>
            <a:off x="7515137" y="1825624"/>
            <a:ext cx="3847130" cy="4729451"/>
          </a:xfrm>
        </p:spPr>
      </p:pic>
    </p:spTree>
    <p:custDataLst>
      <p:tags r:id="rId1"/>
    </p:custDataLst>
    <p:extLst>
      <p:ext uri="{BB962C8B-B14F-4D97-AF65-F5344CB8AC3E}">
        <p14:creationId xmlns:p14="http://schemas.microsoft.com/office/powerpoint/2010/main" val="251469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5D77A9-0951-40B1-B7AF-2CE6574CC9EB}"/>
              </a:ext>
            </a:extLst>
          </p:cNvPr>
          <p:cNvSpPr txBox="1"/>
          <p:nvPr/>
        </p:nvSpPr>
        <p:spPr>
          <a:xfrm>
            <a:off x="340290" y="557511"/>
            <a:ext cx="11511419" cy="5816977"/>
          </a:xfrm>
          <a:prstGeom prst="rect">
            <a:avLst/>
          </a:prstGeom>
          <a:noFill/>
        </p:spPr>
        <p:txBody>
          <a:bodyPr wrap="square" rtlCol="0">
            <a:spAutoFit/>
          </a:bodyPr>
          <a:lstStyle/>
          <a:p>
            <a:pPr algn="ctr" rtl="0">
              <a:spcBef>
                <a:spcPts val="0"/>
              </a:spcBef>
              <a:spcAft>
                <a:spcPts val="0"/>
              </a:spcAft>
            </a:pPr>
            <a:r>
              <a:rPr lang="en-US" sz="2800" b="1" i="0" u="none" strike="noStrike" dirty="0">
                <a:solidFill>
                  <a:srgbClr val="000000"/>
                </a:solidFill>
                <a:effectLst/>
                <a:latin typeface="Arial" panose="020B0604020202020204" pitchFamily="34" charset="0"/>
              </a:rPr>
              <a:t>Videos for Parents/Families</a:t>
            </a:r>
            <a:endParaRPr lang="en-US" sz="2800" b="1" dirty="0">
              <a:effectLst/>
            </a:endParaRPr>
          </a:p>
          <a:p>
            <a:pPr algn="ctr" rtl="0">
              <a:spcBef>
                <a:spcPts val="0"/>
              </a:spcBef>
              <a:spcAft>
                <a:spcPts val="0"/>
              </a:spcAft>
            </a:pPr>
            <a:br>
              <a:rPr lang="en-US" sz="2800" b="1" dirty="0">
                <a:effectLst/>
              </a:rPr>
            </a:br>
            <a:r>
              <a:rPr lang="en-US" sz="2800" b="1" i="0" u="none" strike="noStrike" dirty="0">
                <a:solidFill>
                  <a:srgbClr val="000000"/>
                </a:solidFill>
                <a:effectLst/>
                <a:latin typeface="Arial" panose="020B0604020202020204" pitchFamily="34" charset="0"/>
              </a:rPr>
              <a:t>ELPAC Overview </a:t>
            </a:r>
          </a:p>
          <a:p>
            <a:pPr algn="ctr" rtl="0">
              <a:spcBef>
                <a:spcPts val="0"/>
              </a:spcBef>
              <a:spcAft>
                <a:spcPts val="0"/>
              </a:spcAft>
            </a:pPr>
            <a:r>
              <a:rPr lang="en-US" sz="2800" b="1" dirty="0">
                <a:solidFill>
                  <a:srgbClr val="000000"/>
                </a:solidFill>
                <a:latin typeface="Arial" panose="020B0604020202020204" pitchFamily="34" charset="0"/>
              </a:rPr>
              <a:t>U</a:t>
            </a:r>
            <a:r>
              <a:rPr lang="en-US" sz="2800" b="1" i="0" u="none" strike="noStrike" dirty="0">
                <a:solidFill>
                  <a:srgbClr val="000000"/>
                </a:solidFill>
                <a:effectLst/>
                <a:latin typeface="Arial" panose="020B0604020202020204" pitchFamily="34" charset="0"/>
              </a:rPr>
              <a:t>nderstand more about the ELPAC!</a:t>
            </a:r>
            <a:endParaRPr lang="en-US" sz="2800" b="1" dirty="0">
              <a:effectLst/>
            </a:endParaRPr>
          </a:p>
          <a:p>
            <a:pPr algn="ctr" rtl="0">
              <a:spcBef>
                <a:spcPts val="0"/>
              </a:spcBef>
              <a:spcAft>
                <a:spcPts val="0"/>
              </a:spcAft>
            </a:pPr>
            <a:br>
              <a:rPr lang="en-US" sz="2800" b="0" dirty="0">
                <a:effectLst/>
              </a:rPr>
            </a:br>
            <a:br>
              <a:rPr lang="en-US" sz="2800" b="0" dirty="0">
                <a:effectLst/>
              </a:rPr>
            </a:br>
            <a:r>
              <a:rPr lang="en-US" sz="2800" b="0" i="0" u="sng" strike="noStrike" dirty="0">
                <a:solidFill>
                  <a:srgbClr val="1155CC"/>
                </a:solidFill>
                <a:effectLst/>
                <a:latin typeface="Arial" panose="020B0604020202020204" pitchFamily="34" charset="0"/>
                <a:hlinkClick r:id="rId3"/>
              </a:rPr>
              <a:t>Overview video of the computer-based ELPAC Assessment for parents</a:t>
            </a:r>
            <a:r>
              <a:rPr lang="en-US" sz="2800" b="0" i="0" u="none" strike="noStrike" dirty="0">
                <a:solidFill>
                  <a:srgbClr val="000000"/>
                </a:solidFill>
                <a:effectLst/>
                <a:latin typeface="Arial" panose="020B0604020202020204" pitchFamily="34" charset="0"/>
              </a:rPr>
              <a:t> </a:t>
            </a:r>
            <a:endParaRPr lang="en-US" sz="2800" b="0" dirty="0">
              <a:effectLst/>
            </a:endParaRPr>
          </a:p>
          <a:p>
            <a:pPr algn="ctr" rtl="0">
              <a:spcBef>
                <a:spcPts val="0"/>
              </a:spcBef>
              <a:spcAft>
                <a:spcPts val="0"/>
              </a:spcAft>
            </a:pPr>
            <a:r>
              <a:rPr lang="en-US" sz="2800" b="0" i="0" u="none" strike="noStrike" dirty="0">
                <a:solidFill>
                  <a:srgbClr val="FF0000"/>
                </a:solidFill>
                <a:effectLst/>
                <a:latin typeface="Arial" panose="020B0604020202020204" pitchFamily="34" charset="0"/>
              </a:rPr>
              <a:t>Spanish version</a:t>
            </a:r>
            <a:endParaRPr lang="en-US" sz="2800" b="0" dirty="0">
              <a:effectLst/>
            </a:endParaRPr>
          </a:p>
          <a:p>
            <a:pPr algn="ctr" rtl="0">
              <a:spcBef>
                <a:spcPts val="0"/>
              </a:spcBef>
              <a:spcAft>
                <a:spcPts val="0"/>
              </a:spcAft>
            </a:pPr>
            <a:br>
              <a:rPr lang="en-US" sz="2800" b="0" dirty="0">
                <a:effectLst/>
              </a:rPr>
            </a:br>
            <a:br>
              <a:rPr lang="en-US" sz="2800" b="0" dirty="0">
                <a:effectLst/>
              </a:rPr>
            </a:br>
            <a:r>
              <a:rPr lang="en-US" sz="2800" b="0" i="0" u="sng" strike="noStrike" dirty="0">
                <a:solidFill>
                  <a:srgbClr val="1155CC"/>
                </a:solidFill>
                <a:effectLst/>
                <a:latin typeface="Arial" panose="020B0604020202020204" pitchFamily="34" charset="0"/>
                <a:hlinkClick r:id="rId4"/>
              </a:rPr>
              <a:t>Overview video of the computer-based ELPAC Assessment for parents</a:t>
            </a:r>
            <a:r>
              <a:rPr lang="en-US" sz="2800" b="0" i="0" u="none" strike="noStrike" dirty="0">
                <a:solidFill>
                  <a:srgbClr val="000000"/>
                </a:solidFill>
                <a:effectLst/>
                <a:latin typeface="Arial" panose="020B0604020202020204" pitchFamily="34" charset="0"/>
              </a:rPr>
              <a:t> </a:t>
            </a:r>
            <a:endParaRPr lang="en-US" sz="2800" b="0" dirty="0">
              <a:effectLst/>
            </a:endParaRPr>
          </a:p>
          <a:p>
            <a:pPr algn="ctr" rtl="0">
              <a:spcBef>
                <a:spcPts val="0"/>
              </a:spcBef>
              <a:spcAft>
                <a:spcPts val="0"/>
              </a:spcAft>
            </a:pPr>
            <a:r>
              <a:rPr lang="en-US" sz="2800" b="0" i="0" u="none" strike="noStrike" dirty="0">
                <a:solidFill>
                  <a:srgbClr val="FF0000"/>
                </a:solidFill>
                <a:effectLst/>
                <a:latin typeface="Arial" panose="020B0604020202020204" pitchFamily="34" charset="0"/>
              </a:rPr>
              <a:t>English version</a:t>
            </a:r>
            <a:endParaRPr lang="en-US" sz="2800" b="0" dirty="0">
              <a:effectLst/>
            </a:endParaRPr>
          </a:p>
          <a:p>
            <a:pPr rtl="0">
              <a:spcBef>
                <a:spcPts val="0"/>
              </a:spcBef>
              <a:spcAft>
                <a:spcPts val="0"/>
              </a:spcAft>
            </a:pPr>
            <a:br>
              <a:rPr lang="en-US" dirty="0"/>
            </a:br>
            <a:endParaRPr lang="en-US" dirty="0"/>
          </a:p>
        </p:txBody>
      </p:sp>
      <p:pic>
        <p:nvPicPr>
          <p:cNvPr id="5122" name="Picture 2" descr="video icon :: Olsen's For Healthy Animals">
            <a:extLst>
              <a:ext uri="{FF2B5EF4-FFF2-40B4-BE49-F238E27FC236}">
                <a16:creationId xmlns:a16="http://schemas.microsoft.com/office/drawing/2014/main" id="{C120818B-3CCF-48E2-AA92-D1C1F18557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81" y="565896"/>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5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A05CA-8A37-43DF-8B04-4F423BB68F7C}"/>
              </a:ext>
            </a:extLst>
          </p:cNvPr>
          <p:cNvSpPr txBox="1"/>
          <p:nvPr/>
        </p:nvSpPr>
        <p:spPr>
          <a:xfrm>
            <a:off x="601249" y="1152395"/>
            <a:ext cx="10872592" cy="2800767"/>
          </a:xfrm>
          <a:prstGeom prst="rect">
            <a:avLst/>
          </a:prstGeom>
          <a:noFill/>
        </p:spPr>
        <p:txBody>
          <a:bodyPr wrap="square" rtlCol="0">
            <a:spAutoFit/>
          </a:bodyPr>
          <a:lstStyle/>
          <a:p>
            <a:pPr algn="ctr"/>
            <a:r>
              <a:rPr lang="en-US" sz="4800" b="1" dirty="0"/>
              <a:t>LET’S PRACTICE!</a:t>
            </a:r>
          </a:p>
          <a:p>
            <a:pPr algn="ctr"/>
            <a:endParaRPr lang="en-US" sz="3200" b="1" dirty="0"/>
          </a:p>
          <a:p>
            <a:pPr algn="ctr"/>
            <a:r>
              <a:rPr lang="en-US" sz="3200" b="1" dirty="0"/>
              <a:t>How To Take a Remote Test like the ELPAC</a:t>
            </a:r>
          </a:p>
          <a:p>
            <a:endParaRPr lang="en-US" sz="3200" b="1" dirty="0"/>
          </a:p>
          <a:p>
            <a:pPr algn="ctr"/>
            <a:r>
              <a:rPr lang="en-US" sz="3200" b="1" dirty="0">
                <a:hlinkClick r:id="rId2"/>
              </a:rPr>
              <a:t>Introductory Link to Video for Students (and Families)</a:t>
            </a:r>
            <a:endParaRPr lang="en-US" sz="3200" b="1" dirty="0"/>
          </a:p>
        </p:txBody>
      </p:sp>
      <p:pic>
        <p:nvPicPr>
          <p:cNvPr id="4098" name="Picture 2" descr="video icon :: Olsen's For Healthy Animals">
            <a:extLst>
              <a:ext uri="{FF2B5EF4-FFF2-40B4-BE49-F238E27FC236}">
                <a16:creationId xmlns:a16="http://schemas.microsoft.com/office/drawing/2014/main" id="{FEBCBEB9-9CCD-4D94-9516-BF45A4C96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021" y="4131370"/>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3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86D2F-83F1-41DD-9437-779071425389}"/>
              </a:ext>
            </a:extLst>
          </p:cNvPr>
          <p:cNvPicPr>
            <a:picLocks noChangeAspect="1"/>
          </p:cNvPicPr>
          <p:nvPr/>
        </p:nvPicPr>
        <p:blipFill>
          <a:blip r:embed="rId2"/>
          <a:stretch>
            <a:fillRect/>
          </a:stretch>
        </p:blipFill>
        <p:spPr>
          <a:xfrm>
            <a:off x="5008448" y="0"/>
            <a:ext cx="6634369" cy="6858000"/>
          </a:xfrm>
          <a:prstGeom prst="rect">
            <a:avLst/>
          </a:prstGeom>
        </p:spPr>
      </p:pic>
      <p:sp>
        <p:nvSpPr>
          <p:cNvPr id="4" name="TextBox 3">
            <a:extLst>
              <a:ext uri="{FF2B5EF4-FFF2-40B4-BE49-F238E27FC236}">
                <a16:creationId xmlns:a16="http://schemas.microsoft.com/office/drawing/2014/main" id="{0860CC50-C686-43A1-9420-E90D8C104AA4}"/>
              </a:ext>
            </a:extLst>
          </p:cNvPr>
          <p:cNvSpPr txBox="1"/>
          <p:nvPr/>
        </p:nvSpPr>
        <p:spPr>
          <a:xfrm>
            <a:off x="851770" y="671691"/>
            <a:ext cx="2981195" cy="618630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Get an idea of what your child will be asked to speak, listen to, read, and write in English on the ELPAC.</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Take a Practice Test with your child!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Have your child practice using the Practice Test!</a:t>
            </a:r>
          </a:p>
          <a:p>
            <a:endParaRPr lang="en-US" dirty="0"/>
          </a:p>
          <a:p>
            <a:endParaRPr lang="en-US" dirty="0"/>
          </a:p>
        </p:txBody>
      </p:sp>
    </p:spTree>
    <p:extLst>
      <p:ext uri="{BB962C8B-B14F-4D97-AF65-F5344CB8AC3E}">
        <p14:creationId xmlns:p14="http://schemas.microsoft.com/office/powerpoint/2010/main" val="175936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143B2C-009E-438E-BC34-03C02A95C010}"/>
              </a:ext>
            </a:extLst>
          </p:cNvPr>
          <p:cNvSpPr txBox="1"/>
          <p:nvPr/>
        </p:nvSpPr>
        <p:spPr>
          <a:xfrm>
            <a:off x="2455101" y="4027035"/>
            <a:ext cx="6989477" cy="707886"/>
          </a:xfrm>
          <a:prstGeom prst="rect">
            <a:avLst/>
          </a:prstGeom>
          <a:noFill/>
        </p:spPr>
        <p:txBody>
          <a:bodyPr wrap="none" rtlCol="0">
            <a:spAutoFit/>
          </a:bodyPr>
          <a:lstStyle/>
          <a:p>
            <a:r>
              <a:rPr lang="en-US" sz="4000" dirty="0">
                <a:hlinkClick r:id="rId3"/>
              </a:rPr>
              <a:t>Practice and Training Test link</a:t>
            </a:r>
            <a:endParaRPr lang="en-US" sz="4000" dirty="0"/>
          </a:p>
        </p:txBody>
      </p:sp>
      <p:sp>
        <p:nvSpPr>
          <p:cNvPr id="3" name="TextBox 2">
            <a:extLst>
              <a:ext uri="{FF2B5EF4-FFF2-40B4-BE49-F238E27FC236}">
                <a16:creationId xmlns:a16="http://schemas.microsoft.com/office/drawing/2014/main" id="{315BF8E0-C06E-450B-BBE6-F692CD98F5DE}"/>
              </a:ext>
            </a:extLst>
          </p:cNvPr>
          <p:cNvSpPr txBox="1"/>
          <p:nvPr/>
        </p:nvSpPr>
        <p:spPr>
          <a:xfrm>
            <a:off x="1465545" y="945838"/>
            <a:ext cx="8956109" cy="2277547"/>
          </a:xfrm>
          <a:prstGeom prst="rect">
            <a:avLst/>
          </a:prstGeom>
          <a:noFill/>
        </p:spPr>
        <p:txBody>
          <a:bodyPr wrap="square" rtlCol="0">
            <a:spAutoFit/>
          </a:bodyPr>
          <a:lstStyle/>
          <a:p>
            <a:pPr algn="ctr"/>
            <a:r>
              <a:rPr lang="en-US" sz="3200" b="1" dirty="0"/>
              <a:t>Or…</a:t>
            </a:r>
          </a:p>
          <a:p>
            <a:pPr algn="ctr"/>
            <a:endParaRPr lang="en-US" sz="800" b="1" dirty="0"/>
          </a:p>
          <a:p>
            <a:pPr algn="ctr"/>
            <a:r>
              <a:rPr lang="en-US" sz="2400" b="1" dirty="0"/>
              <a:t>Use this link to go straight to the Student Practice Test “Guest Sign In” page.</a:t>
            </a:r>
          </a:p>
          <a:p>
            <a:endParaRPr lang="en-US" dirty="0"/>
          </a:p>
          <a:p>
            <a:endParaRPr lang="en-US" dirty="0"/>
          </a:p>
          <a:p>
            <a:endParaRPr lang="en-US" dirty="0"/>
          </a:p>
        </p:txBody>
      </p:sp>
      <p:sp>
        <p:nvSpPr>
          <p:cNvPr id="4" name="Arrow: Down 3">
            <a:extLst>
              <a:ext uri="{FF2B5EF4-FFF2-40B4-BE49-F238E27FC236}">
                <a16:creationId xmlns:a16="http://schemas.microsoft.com/office/drawing/2014/main" id="{0CF66487-3F91-4514-B671-4D2EE5747E6F}"/>
              </a:ext>
            </a:extLst>
          </p:cNvPr>
          <p:cNvSpPr/>
          <p:nvPr/>
        </p:nvSpPr>
        <p:spPr>
          <a:xfrm>
            <a:off x="5756753" y="2443191"/>
            <a:ext cx="286012" cy="122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link icon — English">
            <a:extLst>
              <a:ext uri="{FF2B5EF4-FFF2-40B4-BE49-F238E27FC236}">
                <a16:creationId xmlns:a16="http://schemas.microsoft.com/office/drawing/2014/main" id="{B16EA9C5-46A0-41AD-89F0-F651EC085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161" y="4118096"/>
            <a:ext cx="970768" cy="970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6150" name="Picture 6" descr="External link Icons - Free Download, PNG and SVG">
            <a:extLst>
              <a:ext uri="{FF2B5EF4-FFF2-40B4-BE49-F238E27FC236}">
                <a16:creationId xmlns:a16="http://schemas.microsoft.com/office/drawing/2014/main" id="{DD535F4F-B0B5-4326-AF71-5861FFD8C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0251" y="4029370"/>
            <a:ext cx="1148219" cy="11482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07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9841B-20DF-4972-9AA0-D39F6ED8FD4D}"/>
              </a:ext>
            </a:extLst>
          </p:cNvPr>
          <p:cNvPicPr>
            <a:picLocks noChangeAspect="1"/>
          </p:cNvPicPr>
          <p:nvPr/>
        </p:nvPicPr>
        <p:blipFill>
          <a:blip r:embed="rId2"/>
          <a:stretch>
            <a:fillRect/>
          </a:stretch>
        </p:blipFill>
        <p:spPr>
          <a:xfrm>
            <a:off x="676405" y="89293"/>
            <a:ext cx="10709753" cy="6599651"/>
          </a:xfrm>
          <a:prstGeom prst="rect">
            <a:avLst/>
          </a:prstGeom>
        </p:spPr>
      </p:pic>
    </p:spTree>
    <p:extLst>
      <p:ext uri="{BB962C8B-B14F-4D97-AF65-F5344CB8AC3E}">
        <p14:creationId xmlns:p14="http://schemas.microsoft.com/office/powerpoint/2010/main" val="157498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DCE77-0C81-4957-AFB9-B819D0F9CA94}"/>
              </a:ext>
            </a:extLst>
          </p:cNvPr>
          <p:cNvPicPr>
            <a:picLocks noChangeAspect="1"/>
          </p:cNvPicPr>
          <p:nvPr/>
        </p:nvPicPr>
        <p:blipFill>
          <a:blip r:embed="rId2"/>
          <a:stretch>
            <a:fillRect/>
          </a:stretch>
        </p:blipFill>
        <p:spPr>
          <a:xfrm>
            <a:off x="275573" y="528880"/>
            <a:ext cx="11860129" cy="5909498"/>
          </a:xfrm>
          <a:prstGeom prst="rect">
            <a:avLst/>
          </a:prstGeom>
        </p:spPr>
      </p:pic>
    </p:spTree>
    <p:extLst>
      <p:ext uri="{BB962C8B-B14F-4D97-AF65-F5344CB8AC3E}">
        <p14:creationId xmlns:p14="http://schemas.microsoft.com/office/powerpoint/2010/main" val="416860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D6FD8-20D4-42E4-8D72-BB84994F77DE}"/>
              </a:ext>
            </a:extLst>
          </p:cNvPr>
          <p:cNvPicPr>
            <a:picLocks noChangeAspect="1"/>
          </p:cNvPicPr>
          <p:nvPr/>
        </p:nvPicPr>
        <p:blipFill>
          <a:blip r:embed="rId2"/>
          <a:stretch>
            <a:fillRect/>
          </a:stretch>
        </p:blipFill>
        <p:spPr>
          <a:xfrm>
            <a:off x="162838" y="327949"/>
            <a:ext cx="11858688" cy="6198111"/>
          </a:xfrm>
          <a:prstGeom prst="rect">
            <a:avLst/>
          </a:prstGeom>
        </p:spPr>
      </p:pic>
    </p:spTree>
    <p:extLst>
      <p:ext uri="{BB962C8B-B14F-4D97-AF65-F5344CB8AC3E}">
        <p14:creationId xmlns:p14="http://schemas.microsoft.com/office/powerpoint/2010/main" val="202694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ELPAC Has Two Assessments</a:t>
            </a:r>
          </a:p>
        </p:txBody>
      </p:sp>
      <p:pic>
        <p:nvPicPr>
          <p:cNvPr id="4" name="Content Placeholder 3" descr="Initial ELPAC and Summative ELPAC"/>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88662" y="1825625"/>
            <a:ext cx="5301102" cy="4790954"/>
          </a:xfrm>
        </p:spPr>
      </p:pic>
    </p:spTree>
    <p:custDataLst>
      <p:tags r:id="rId1"/>
    </p:custDataLst>
    <p:extLst>
      <p:ext uri="{BB962C8B-B14F-4D97-AF65-F5344CB8AC3E}">
        <p14:creationId xmlns:p14="http://schemas.microsoft.com/office/powerpoint/2010/main" val="328464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DA679-9475-4B3E-AB06-5C34AEAFA789}"/>
              </a:ext>
            </a:extLst>
          </p:cNvPr>
          <p:cNvPicPr>
            <a:picLocks noChangeAspect="1"/>
          </p:cNvPicPr>
          <p:nvPr/>
        </p:nvPicPr>
        <p:blipFill>
          <a:blip r:embed="rId2"/>
          <a:stretch>
            <a:fillRect/>
          </a:stretch>
        </p:blipFill>
        <p:spPr>
          <a:xfrm>
            <a:off x="363255" y="213868"/>
            <a:ext cx="11536471" cy="6470073"/>
          </a:xfrm>
          <a:prstGeom prst="rect">
            <a:avLst/>
          </a:prstGeom>
        </p:spPr>
      </p:pic>
    </p:spTree>
    <p:extLst>
      <p:ext uri="{BB962C8B-B14F-4D97-AF65-F5344CB8AC3E}">
        <p14:creationId xmlns:p14="http://schemas.microsoft.com/office/powerpoint/2010/main" val="339125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A41603-F054-4AA8-BD13-236755D35ECC}"/>
              </a:ext>
            </a:extLst>
          </p:cNvPr>
          <p:cNvPicPr>
            <a:picLocks noChangeAspect="1"/>
          </p:cNvPicPr>
          <p:nvPr/>
        </p:nvPicPr>
        <p:blipFill>
          <a:blip r:embed="rId2"/>
          <a:stretch>
            <a:fillRect/>
          </a:stretch>
        </p:blipFill>
        <p:spPr>
          <a:xfrm>
            <a:off x="0" y="901875"/>
            <a:ext cx="12192000" cy="5155500"/>
          </a:xfrm>
          <a:prstGeom prst="rect">
            <a:avLst/>
          </a:prstGeom>
        </p:spPr>
      </p:pic>
    </p:spTree>
    <p:extLst>
      <p:ext uri="{BB962C8B-B14F-4D97-AF65-F5344CB8AC3E}">
        <p14:creationId xmlns:p14="http://schemas.microsoft.com/office/powerpoint/2010/main" val="2481582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0D6147-7EBB-4E9C-8BAD-30CB6077C29D}"/>
              </a:ext>
            </a:extLst>
          </p:cNvPr>
          <p:cNvPicPr>
            <a:picLocks noChangeAspect="1"/>
          </p:cNvPicPr>
          <p:nvPr/>
        </p:nvPicPr>
        <p:blipFill>
          <a:blip r:embed="rId3"/>
          <a:stretch>
            <a:fillRect/>
          </a:stretch>
        </p:blipFill>
        <p:spPr>
          <a:xfrm>
            <a:off x="388307" y="243310"/>
            <a:ext cx="11436131" cy="6382957"/>
          </a:xfrm>
          <a:prstGeom prst="rect">
            <a:avLst/>
          </a:prstGeom>
        </p:spPr>
      </p:pic>
    </p:spTree>
    <p:extLst>
      <p:ext uri="{BB962C8B-B14F-4D97-AF65-F5344CB8AC3E}">
        <p14:creationId xmlns:p14="http://schemas.microsoft.com/office/powerpoint/2010/main" val="71319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DC379-F492-4465-AEB6-6ABCE4BB0684}"/>
              </a:ext>
            </a:extLst>
          </p:cNvPr>
          <p:cNvSpPr txBox="1"/>
          <p:nvPr/>
        </p:nvSpPr>
        <p:spPr>
          <a:xfrm>
            <a:off x="926928" y="474281"/>
            <a:ext cx="9594936" cy="5383718"/>
          </a:xfrm>
          <a:prstGeom prst="rect">
            <a:avLst/>
          </a:prstGeom>
          <a:noFill/>
        </p:spPr>
        <p:txBody>
          <a:bodyPr wrap="square" rtlCol="0">
            <a:spAutoFit/>
          </a:bodyPr>
          <a:lstStyle/>
          <a:p>
            <a:pPr algn="ctr"/>
            <a:r>
              <a:rPr lang="en-US" sz="4400" b="1" dirty="0"/>
              <a:t>Next!</a:t>
            </a:r>
          </a:p>
          <a:p>
            <a:pPr algn="ctr"/>
            <a:endParaRPr lang="en-US" sz="4400" b="1" dirty="0"/>
          </a:p>
          <a:p>
            <a:pPr algn="ctr">
              <a:lnSpc>
                <a:spcPct val="150000"/>
              </a:lnSpc>
            </a:pPr>
            <a:r>
              <a:rPr lang="en-US" sz="4400" b="1" dirty="0"/>
              <a:t>Step-by-step instructions </a:t>
            </a:r>
          </a:p>
          <a:p>
            <a:pPr algn="ctr">
              <a:lnSpc>
                <a:spcPct val="150000"/>
              </a:lnSpc>
            </a:pPr>
            <a:r>
              <a:rPr lang="en-US" sz="4400" b="1" dirty="0"/>
              <a:t>for students </a:t>
            </a:r>
          </a:p>
          <a:p>
            <a:pPr algn="ctr">
              <a:lnSpc>
                <a:spcPct val="150000"/>
              </a:lnSpc>
            </a:pPr>
            <a:r>
              <a:rPr lang="en-US" sz="4400" b="1" dirty="0"/>
              <a:t>signing into the ELPAC </a:t>
            </a:r>
          </a:p>
          <a:p>
            <a:pPr algn="ctr">
              <a:lnSpc>
                <a:spcPct val="150000"/>
              </a:lnSpc>
            </a:pPr>
            <a:r>
              <a:rPr lang="en-US" sz="4400" b="1" dirty="0"/>
              <a:t>Summative Assessment</a:t>
            </a:r>
          </a:p>
        </p:txBody>
      </p:sp>
      <p:sp>
        <p:nvSpPr>
          <p:cNvPr id="3" name="Cloud 2">
            <a:extLst>
              <a:ext uri="{FF2B5EF4-FFF2-40B4-BE49-F238E27FC236}">
                <a16:creationId xmlns:a16="http://schemas.microsoft.com/office/drawing/2014/main" id="{40CE139A-A8A3-4747-A189-0A58E18A4226}"/>
              </a:ext>
            </a:extLst>
          </p:cNvPr>
          <p:cNvSpPr/>
          <p:nvPr/>
        </p:nvSpPr>
        <p:spPr>
          <a:xfrm>
            <a:off x="4114801" y="217124"/>
            <a:ext cx="3219189" cy="156575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tep 1 Icon Images, Stock Photos &amp; Vectors | Shutterstock">
            <a:extLst>
              <a:ext uri="{FF2B5EF4-FFF2-40B4-BE49-F238E27FC236}">
                <a16:creationId xmlns:a16="http://schemas.microsoft.com/office/drawing/2014/main" id="{3610EDD6-862E-4C6C-B3B4-25315D315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945" y="2645015"/>
            <a:ext cx="2057400" cy="2219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A2378DF-6A23-4B38-A0B2-59160199E34B}"/>
              </a:ext>
            </a:extLst>
          </p:cNvPr>
          <p:cNvSpPr/>
          <p:nvPr/>
        </p:nvSpPr>
        <p:spPr>
          <a:xfrm>
            <a:off x="10246291" y="4722510"/>
            <a:ext cx="1302707" cy="133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655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r>
              <a:rPr lang="en"/>
              <a:t>ELPAC Summative Testing Instructions</a:t>
            </a:r>
            <a:endParaRPr/>
          </a:p>
        </p:txBody>
      </p:sp>
      <p:sp>
        <p:nvSpPr>
          <p:cNvPr id="61" name="Google Shape;61;p14"/>
          <p:cNvSpPr txBox="1">
            <a:spLocks noGrp="1"/>
          </p:cNvSpPr>
          <p:nvPr>
            <p:ph type="subTitle" idx="1"/>
          </p:nvPr>
        </p:nvSpPr>
        <p:spPr>
          <a:xfrm>
            <a:off x="415600" y="4375200"/>
            <a:ext cx="11360800" cy="1056800"/>
          </a:xfrm>
          <a:prstGeom prst="rect">
            <a:avLst/>
          </a:prstGeom>
        </p:spPr>
        <p:txBody>
          <a:bodyPr spcFirstLastPara="1" wrap="square" lIns="121900" tIns="121900" rIns="121900" bIns="121900" anchor="t" anchorCtr="0">
            <a:normAutofit/>
          </a:bodyPr>
          <a:lstStyle/>
          <a:p>
            <a:pPr marL="0" indent="0">
              <a:lnSpc>
                <a:spcPct val="80000"/>
              </a:lnSpc>
              <a:buSzPts val="935"/>
            </a:pPr>
            <a:r>
              <a:rPr lang="en" sz="2239"/>
              <a:t>*Thanks to Nicholas Ray &amp; Staff at El Cerrito HS for sharing these instructions with us!*</a:t>
            </a:r>
            <a:endParaRPr sz="2239"/>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endParaRPr/>
          </a:p>
        </p:txBody>
      </p:sp>
      <p:sp>
        <p:nvSpPr>
          <p:cNvPr id="67" name="Google Shape;67;p15"/>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rmAutofit/>
          </a:bodyPr>
          <a:lstStyle/>
          <a:p>
            <a:pPr marL="0" indent="0"/>
            <a:endParaRPr/>
          </a:p>
        </p:txBody>
      </p:sp>
      <p:pic>
        <p:nvPicPr>
          <p:cNvPr id="68" name="Google Shape;68;p15"/>
          <p:cNvPicPr preferRelativeResize="0"/>
          <p:nvPr/>
        </p:nvPicPr>
        <p:blipFill>
          <a:blip r:embed="rId3">
            <a:alphaModFix/>
          </a:blip>
          <a:stretch>
            <a:fillRect/>
          </a:stretch>
        </p:blipFill>
        <p:spPr>
          <a:xfrm>
            <a:off x="-2187466" y="-2803234"/>
            <a:ext cx="18998169" cy="10686467"/>
          </a:xfrm>
          <a:prstGeom prst="rect">
            <a:avLst/>
          </a:prstGeom>
          <a:noFill/>
          <a:ln>
            <a:noFill/>
          </a:ln>
        </p:spPr>
      </p:pic>
      <p:sp>
        <p:nvSpPr>
          <p:cNvPr id="69" name="Google Shape;69;p15"/>
          <p:cNvSpPr txBox="1"/>
          <p:nvPr/>
        </p:nvSpPr>
        <p:spPr>
          <a:xfrm>
            <a:off x="103800" y="163067"/>
            <a:ext cx="4076800" cy="5170606"/>
          </a:xfrm>
          <a:prstGeom prst="rect">
            <a:avLst/>
          </a:prstGeom>
          <a:noFill/>
          <a:ln>
            <a:noFill/>
          </a:ln>
        </p:spPr>
        <p:txBody>
          <a:bodyPr spcFirstLastPara="1" wrap="square" lIns="121900" tIns="121900" rIns="121900" bIns="121900" anchor="t" anchorCtr="0">
            <a:spAutoFit/>
          </a:bodyPr>
          <a:lstStyle/>
          <a:p>
            <a:pPr marL="609585" indent="-507987" defTabSz="1219170">
              <a:buClr>
                <a:srgbClr val="FFFFFF"/>
              </a:buClr>
              <a:buSzPts val="2400"/>
              <a:buFont typeface="Arial"/>
              <a:buChar char="●"/>
            </a:pPr>
            <a:r>
              <a:rPr lang="en" sz="3200" kern="0">
                <a:solidFill>
                  <a:srgbClr val="FFFFFF"/>
                </a:solidFill>
                <a:latin typeface="Arial"/>
                <a:cs typeface="Arial"/>
                <a:sym typeface="Arial"/>
              </a:rPr>
              <a:t>Use a district computer</a:t>
            </a:r>
            <a:endParaRPr sz="3200" kern="0">
              <a:solidFill>
                <a:srgbClr val="FFFFFF"/>
              </a:solidFill>
              <a:latin typeface="Arial"/>
              <a:cs typeface="Arial"/>
              <a:sym typeface="Arial"/>
            </a:endParaRPr>
          </a:p>
          <a:p>
            <a:pPr marL="609585" indent="-507987" defTabSz="1219170">
              <a:buClr>
                <a:srgbClr val="FFFFFF"/>
              </a:buClr>
              <a:buSzPts val="2400"/>
              <a:buFont typeface="Arial"/>
              <a:buChar char="●"/>
            </a:pPr>
            <a:r>
              <a:rPr lang="en" sz="3200" kern="0">
                <a:solidFill>
                  <a:srgbClr val="FFFFFF"/>
                </a:solidFill>
                <a:latin typeface="Arial"/>
                <a:cs typeface="Arial"/>
                <a:sym typeface="Arial"/>
              </a:rPr>
              <a:t>Do NOT sign in</a:t>
            </a:r>
            <a:endParaRPr sz="3200" kern="0">
              <a:solidFill>
                <a:srgbClr val="FFFFFF"/>
              </a:solidFill>
              <a:latin typeface="Arial"/>
              <a:cs typeface="Arial"/>
              <a:sym typeface="Arial"/>
            </a:endParaRPr>
          </a:p>
          <a:p>
            <a:pPr marL="609585" defTabSz="1219170">
              <a:buClr>
                <a:srgbClr val="000000"/>
              </a:buClr>
            </a:pPr>
            <a:endParaRPr sz="3200" kern="0">
              <a:solidFill>
                <a:srgbClr val="FFFFFF"/>
              </a:solidFill>
              <a:latin typeface="Arial"/>
              <a:cs typeface="Arial"/>
              <a:sym typeface="Arial"/>
            </a:endParaRPr>
          </a:p>
          <a:p>
            <a:pPr marL="609585" indent="-507987" defTabSz="1219170">
              <a:buClr>
                <a:srgbClr val="FFFFFF"/>
              </a:buClr>
              <a:buSzPts val="2400"/>
              <a:buFont typeface="Arial"/>
              <a:buChar char="●"/>
            </a:pPr>
            <a:r>
              <a:rPr lang="en" sz="3200" kern="0">
                <a:solidFill>
                  <a:srgbClr val="FFFFFF"/>
                </a:solidFill>
                <a:latin typeface="Arial"/>
                <a:cs typeface="Arial"/>
                <a:sym typeface="Arial"/>
              </a:rPr>
              <a:t>On the log-in screen </a:t>
            </a:r>
            <a:endParaRPr sz="3200" kern="0">
              <a:solidFill>
                <a:srgbClr val="FFFFFF"/>
              </a:solidFill>
              <a:latin typeface="Arial"/>
              <a:cs typeface="Arial"/>
              <a:sym typeface="Arial"/>
            </a:endParaRPr>
          </a:p>
          <a:p>
            <a:pPr marL="609585" defTabSz="1219170">
              <a:buClr>
                <a:srgbClr val="000000"/>
              </a:buClr>
            </a:pPr>
            <a:endParaRPr sz="3200" kern="0">
              <a:solidFill>
                <a:srgbClr val="FFFFFF"/>
              </a:solidFill>
              <a:latin typeface="Arial"/>
              <a:cs typeface="Arial"/>
              <a:sym typeface="Arial"/>
            </a:endParaRPr>
          </a:p>
          <a:p>
            <a:pPr marL="609585" indent="-507987" defTabSz="1219170">
              <a:buClr>
                <a:srgbClr val="FFFFFF"/>
              </a:buClr>
              <a:buSzPts val="2400"/>
              <a:buFont typeface="Arial"/>
              <a:buChar char="●"/>
            </a:pPr>
            <a:r>
              <a:rPr lang="en" sz="3200" kern="0">
                <a:solidFill>
                  <a:srgbClr val="FFFFFF"/>
                </a:solidFill>
                <a:latin typeface="Arial"/>
                <a:cs typeface="Arial"/>
                <a:sym typeface="Arial"/>
              </a:rPr>
              <a:t>Click on the  Apps button</a:t>
            </a: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p:txBody>
      </p:sp>
      <p:sp>
        <p:nvSpPr>
          <p:cNvPr id="70" name="Google Shape;70;p15"/>
          <p:cNvSpPr/>
          <p:nvPr/>
        </p:nvSpPr>
        <p:spPr>
          <a:xfrm>
            <a:off x="4904100" y="3819033"/>
            <a:ext cx="1493200" cy="706400"/>
          </a:xfrm>
          <a:prstGeom prst="ellipse">
            <a:avLst/>
          </a:prstGeom>
          <a:noFill/>
          <a:ln w="762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71" name="Google Shape;71;p15"/>
          <p:cNvCxnSpPr/>
          <p:nvPr/>
        </p:nvCxnSpPr>
        <p:spPr>
          <a:xfrm rot="10800000" flipH="1">
            <a:off x="3000933" y="4151400"/>
            <a:ext cx="1627600" cy="472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3893134" y="-6428500"/>
            <a:ext cx="24101267" cy="15126067"/>
          </a:xfrm>
          <a:prstGeom prst="rect">
            <a:avLst/>
          </a:prstGeom>
          <a:noFill/>
          <a:ln>
            <a:noFill/>
          </a:ln>
        </p:spPr>
      </p:pic>
      <p:sp>
        <p:nvSpPr>
          <p:cNvPr id="77" name="Google Shape;77;p16"/>
          <p:cNvSpPr txBox="1"/>
          <p:nvPr/>
        </p:nvSpPr>
        <p:spPr>
          <a:xfrm>
            <a:off x="287367" y="831267"/>
            <a:ext cx="4076800" cy="1723508"/>
          </a:xfrm>
          <a:prstGeom prst="rect">
            <a:avLst/>
          </a:prstGeom>
          <a:noFill/>
          <a:ln>
            <a:noFill/>
          </a:ln>
        </p:spPr>
        <p:txBody>
          <a:bodyPr spcFirstLastPara="1" wrap="square" lIns="121900" tIns="121900" rIns="121900" bIns="121900" anchor="t" anchorCtr="0">
            <a:spAutoFit/>
          </a:bodyPr>
          <a:lstStyle/>
          <a:p>
            <a:pPr marL="609585" indent="-507987" defTabSz="1219170">
              <a:buClr>
                <a:srgbClr val="FFFFFF"/>
              </a:buClr>
              <a:buSzPts val="2400"/>
              <a:buFont typeface="Arial"/>
              <a:buChar char="●"/>
            </a:pPr>
            <a:r>
              <a:rPr lang="en" sz="3200" kern="0">
                <a:solidFill>
                  <a:srgbClr val="FFFFFF"/>
                </a:solidFill>
                <a:latin typeface="Arial"/>
                <a:cs typeface="Arial"/>
                <a:sym typeface="Arial"/>
              </a:rPr>
              <a:t>Click on Secure Test Browser</a:t>
            </a: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p:txBody>
      </p:sp>
      <p:sp>
        <p:nvSpPr>
          <p:cNvPr id="78" name="Google Shape;78;p16"/>
          <p:cNvSpPr/>
          <p:nvPr/>
        </p:nvSpPr>
        <p:spPr>
          <a:xfrm>
            <a:off x="5629165" y="2075937"/>
            <a:ext cx="3839200" cy="976400"/>
          </a:xfrm>
          <a:prstGeom prst="ellipse">
            <a:avLst/>
          </a:prstGeom>
          <a:noFill/>
          <a:ln w="762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79" name="Google Shape;79;p16"/>
          <p:cNvCxnSpPr/>
          <p:nvPr/>
        </p:nvCxnSpPr>
        <p:spPr>
          <a:xfrm rot="10800000" flipH="1">
            <a:off x="2903965" y="2543337"/>
            <a:ext cx="2255600" cy="416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5112233" y="-3024933"/>
            <a:ext cx="27643399" cy="15549433"/>
          </a:xfrm>
          <a:prstGeom prst="rect">
            <a:avLst/>
          </a:prstGeom>
          <a:noFill/>
          <a:ln>
            <a:noFill/>
          </a:ln>
        </p:spPr>
      </p:pic>
      <p:sp>
        <p:nvSpPr>
          <p:cNvPr id="85" name="Google Shape;85;p17"/>
          <p:cNvSpPr/>
          <p:nvPr/>
        </p:nvSpPr>
        <p:spPr>
          <a:xfrm>
            <a:off x="4557732" y="1189237"/>
            <a:ext cx="3839200" cy="976400"/>
          </a:xfrm>
          <a:prstGeom prst="ellipse">
            <a:avLst/>
          </a:prstGeom>
          <a:noFill/>
          <a:ln w="762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6;p17"/>
          <p:cNvSpPr/>
          <p:nvPr/>
        </p:nvSpPr>
        <p:spPr>
          <a:xfrm>
            <a:off x="5065732" y="4338837"/>
            <a:ext cx="3839200" cy="976400"/>
          </a:xfrm>
          <a:prstGeom prst="ellipse">
            <a:avLst/>
          </a:prstGeom>
          <a:noFill/>
          <a:ln w="762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7;p17"/>
          <p:cNvSpPr txBox="1"/>
          <p:nvPr/>
        </p:nvSpPr>
        <p:spPr>
          <a:xfrm>
            <a:off x="110333" y="831267"/>
            <a:ext cx="4254000" cy="7140376"/>
          </a:xfrm>
          <a:prstGeom prst="rect">
            <a:avLst/>
          </a:prstGeom>
          <a:noFill/>
          <a:ln>
            <a:noFill/>
          </a:ln>
        </p:spPr>
        <p:txBody>
          <a:bodyPr spcFirstLastPara="1" wrap="square" lIns="121900" tIns="121900" rIns="121900" bIns="121900" anchor="t" anchorCtr="0">
            <a:spAutoFit/>
          </a:bodyPr>
          <a:lstStyle/>
          <a:p>
            <a:pPr marL="609585" indent="-507987" defTabSz="1219170">
              <a:buClr>
                <a:srgbClr val="FFFFFF"/>
              </a:buClr>
              <a:buSzPts val="2400"/>
              <a:buFont typeface="Arial"/>
              <a:buChar char="●"/>
            </a:pPr>
            <a:r>
              <a:rPr lang="en" sz="3200" kern="0">
                <a:solidFill>
                  <a:srgbClr val="FFFFFF"/>
                </a:solidFill>
                <a:latin typeface="Arial"/>
                <a:cs typeface="Arial"/>
                <a:sym typeface="Arial"/>
              </a:rPr>
              <a:t>Select California </a:t>
            </a:r>
            <a:endParaRPr sz="3200" kern="0">
              <a:solidFill>
                <a:srgbClr val="FFFFFF"/>
              </a:solidFill>
              <a:latin typeface="Arial"/>
              <a:cs typeface="Arial"/>
              <a:sym typeface="Arial"/>
            </a:endParaRPr>
          </a:p>
          <a:p>
            <a:pPr defTabSz="1219170">
              <a:buClr>
                <a:srgbClr val="000000"/>
              </a:buClr>
            </a:pPr>
            <a:r>
              <a:rPr lang="en" sz="3200" kern="0">
                <a:solidFill>
                  <a:srgbClr val="FFFFFF"/>
                </a:solidFill>
                <a:latin typeface="Arial"/>
                <a:cs typeface="Arial"/>
                <a:sym typeface="Arial"/>
              </a:rPr>
              <a:t>               </a:t>
            </a: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marL="609585" indent="-507987" defTabSz="1219170">
              <a:buClr>
                <a:srgbClr val="FFFFFF"/>
              </a:buClr>
              <a:buSzPts val="2400"/>
              <a:buFont typeface="Arial"/>
              <a:buChar char="●"/>
            </a:pPr>
            <a:r>
              <a:rPr lang="en" sz="3200" kern="0">
                <a:solidFill>
                  <a:srgbClr val="FFFFFF"/>
                </a:solidFill>
                <a:latin typeface="Arial"/>
                <a:cs typeface="Arial"/>
                <a:sym typeface="Arial"/>
              </a:rPr>
              <a:t>Select California Assessment System</a:t>
            </a:r>
            <a:endParaRPr sz="3200" kern="0">
              <a:solidFill>
                <a:srgbClr val="FFFFFF"/>
              </a:solidFill>
              <a:latin typeface="Arial"/>
              <a:cs typeface="Arial"/>
              <a:sym typeface="Arial"/>
            </a:endParaRPr>
          </a:p>
          <a:p>
            <a:pPr defTabSz="1219170">
              <a:buClr>
                <a:srgbClr val="000000"/>
              </a:buClr>
            </a:pPr>
            <a:r>
              <a:rPr lang="en" sz="3200" kern="0">
                <a:solidFill>
                  <a:srgbClr val="FFFFFF"/>
                </a:solidFill>
                <a:latin typeface="Arial"/>
                <a:cs typeface="Arial"/>
                <a:sym typeface="Arial"/>
              </a:rPr>
              <a:t>               </a:t>
            </a: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p:txBody>
      </p:sp>
      <p:cxnSp>
        <p:nvCxnSpPr>
          <p:cNvPr id="88" name="Google Shape;88;p17"/>
          <p:cNvCxnSpPr/>
          <p:nvPr/>
        </p:nvCxnSpPr>
        <p:spPr>
          <a:xfrm rot="10800000" flipH="1">
            <a:off x="2108732" y="1656637"/>
            <a:ext cx="2255600" cy="41600"/>
          </a:xfrm>
          <a:prstGeom prst="straightConnector1">
            <a:avLst/>
          </a:prstGeom>
          <a:noFill/>
          <a:ln w="76200" cap="flat" cmpd="sng">
            <a:solidFill>
              <a:srgbClr val="FF0000"/>
            </a:solidFill>
            <a:prstDash val="solid"/>
            <a:round/>
            <a:headEnd type="none" w="med" len="med"/>
            <a:tailEnd type="triangle" w="med" len="med"/>
          </a:ln>
        </p:spPr>
      </p:cxnSp>
      <p:cxnSp>
        <p:nvCxnSpPr>
          <p:cNvPr id="89" name="Google Shape;89;p17"/>
          <p:cNvCxnSpPr/>
          <p:nvPr/>
        </p:nvCxnSpPr>
        <p:spPr>
          <a:xfrm rot="10800000" flipH="1">
            <a:off x="2576065" y="4728988"/>
            <a:ext cx="2255600" cy="416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1663058" y="-1916566"/>
            <a:ext cx="17581927" cy="9889833"/>
          </a:xfrm>
          <a:prstGeom prst="rect">
            <a:avLst/>
          </a:prstGeom>
          <a:noFill/>
          <a:ln>
            <a:noFill/>
          </a:ln>
        </p:spPr>
      </p:pic>
      <p:sp>
        <p:nvSpPr>
          <p:cNvPr id="95" name="Google Shape;95;p18"/>
          <p:cNvSpPr txBox="1"/>
          <p:nvPr/>
        </p:nvSpPr>
        <p:spPr>
          <a:xfrm>
            <a:off x="110333" y="831267"/>
            <a:ext cx="4254000" cy="7140376"/>
          </a:xfrm>
          <a:prstGeom prst="rect">
            <a:avLst/>
          </a:prstGeom>
          <a:noFill/>
          <a:ln>
            <a:noFill/>
          </a:ln>
        </p:spPr>
        <p:txBody>
          <a:bodyPr spcFirstLastPara="1" wrap="square" lIns="121900" tIns="121900" rIns="121900" bIns="121900" anchor="t" anchorCtr="0">
            <a:spAutoFit/>
          </a:bodyPr>
          <a:lstStyle/>
          <a:p>
            <a:pPr marL="609585" indent="-507987" defTabSz="1219170">
              <a:buClr>
                <a:srgbClr val="FFFFFF"/>
              </a:buClr>
              <a:buSzPts val="2400"/>
              <a:buFont typeface="Arial"/>
              <a:buChar char="●"/>
            </a:pPr>
            <a:r>
              <a:rPr lang="en" sz="3200" kern="0">
                <a:solidFill>
                  <a:srgbClr val="FFFFFF"/>
                </a:solidFill>
                <a:latin typeface="Arial"/>
                <a:cs typeface="Arial"/>
                <a:sym typeface="Arial"/>
              </a:rPr>
              <a:t>Type your legal first name</a:t>
            </a: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marL="609585" indent="-507987" defTabSz="1219170">
              <a:buClr>
                <a:srgbClr val="FFFFFF"/>
              </a:buClr>
              <a:buSzPts val="2400"/>
              <a:buFont typeface="Arial"/>
              <a:buChar char="●"/>
            </a:pPr>
            <a:r>
              <a:rPr lang="en" sz="3200" kern="0">
                <a:solidFill>
                  <a:srgbClr val="FFFFFF"/>
                </a:solidFill>
                <a:latin typeface="Arial"/>
                <a:cs typeface="Arial"/>
                <a:sym typeface="Arial"/>
              </a:rPr>
              <a:t>Enter your SSID# (in your email)</a:t>
            </a:r>
            <a:endParaRPr sz="3200" kern="0">
              <a:solidFill>
                <a:srgbClr val="FFFFFF"/>
              </a:solidFill>
              <a:latin typeface="Arial"/>
              <a:cs typeface="Arial"/>
              <a:sym typeface="Arial"/>
            </a:endParaRPr>
          </a:p>
          <a:p>
            <a:pPr marL="609585" defTabSz="1219170">
              <a:buClr>
                <a:srgbClr val="000000"/>
              </a:buClr>
            </a:pPr>
            <a:r>
              <a:rPr lang="en" sz="3200" kern="0">
                <a:solidFill>
                  <a:srgbClr val="FFFFFF"/>
                </a:solidFill>
                <a:latin typeface="Arial"/>
                <a:cs typeface="Arial"/>
                <a:sym typeface="Arial"/>
              </a:rPr>
              <a:t> </a:t>
            </a:r>
            <a:endParaRPr sz="3200" kern="0">
              <a:solidFill>
                <a:srgbClr val="FFFFFF"/>
              </a:solidFill>
              <a:latin typeface="Arial"/>
              <a:cs typeface="Arial"/>
              <a:sym typeface="Arial"/>
            </a:endParaRPr>
          </a:p>
          <a:p>
            <a:pPr marL="609585" defTabSz="1219170">
              <a:buClr>
                <a:srgbClr val="000000"/>
              </a:buClr>
            </a:pPr>
            <a:endParaRPr sz="3200" kern="0">
              <a:solidFill>
                <a:srgbClr val="FFFFFF"/>
              </a:solidFill>
              <a:latin typeface="Arial"/>
              <a:cs typeface="Arial"/>
              <a:sym typeface="Arial"/>
            </a:endParaRPr>
          </a:p>
          <a:p>
            <a:pPr marL="609585" indent="-507987" defTabSz="1219170">
              <a:buClr>
                <a:srgbClr val="FFFFFF"/>
              </a:buClr>
              <a:buSzPts val="2400"/>
              <a:buFont typeface="Arial"/>
              <a:buChar char="●"/>
            </a:pPr>
            <a:r>
              <a:rPr lang="en" sz="3200" kern="0">
                <a:solidFill>
                  <a:srgbClr val="FFFFFF"/>
                </a:solidFill>
                <a:latin typeface="Arial"/>
                <a:cs typeface="Arial"/>
                <a:sym typeface="Arial"/>
              </a:rPr>
              <a:t>Enter the Session ID</a:t>
            </a: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a:p>
            <a:pPr defTabSz="1219170">
              <a:buClr>
                <a:srgbClr val="000000"/>
              </a:buClr>
            </a:pPr>
            <a:endParaRPr sz="3200" kern="0">
              <a:solidFill>
                <a:srgbClr val="FFFFFF"/>
              </a:solidFill>
              <a:latin typeface="Arial"/>
              <a:cs typeface="Arial"/>
              <a:sym typeface="Arial"/>
            </a:endParaRPr>
          </a:p>
        </p:txBody>
      </p:sp>
      <p:cxnSp>
        <p:nvCxnSpPr>
          <p:cNvPr id="96" name="Google Shape;96;p18"/>
          <p:cNvCxnSpPr/>
          <p:nvPr/>
        </p:nvCxnSpPr>
        <p:spPr>
          <a:xfrm>
            <a:off x="3707499" y="1570171"/>
            <a:ext cx="2283200" cy="508000"/>
          </a:xfrm>
          <a:prstGeom prst="straightConnector1">
            <a:avLst/>
          </a:prstGeom>
          <a:noFill/>
          <a:ln w="38100" cap="flat" cmpd="sng">
            <a:solidFill>
              <a:srgbClr val="FF0000"/>
            </a:solidFill>
            <a:prstDash val="solid"/>
            <a:round/>
            <a:headEnd type="none" w="med" len="med"/>
            <a:tailEnd type="triangle" w="med" len="med"/>
          </a:ln>
        </p:spPr>
      </p:cxnSp>
      <p:cxnSp>
        <p:nvCxnSpPr>
          <p:cNvPr id="97" name="Google Shape;97;p18"/>
          <p:cNvCxnSpPr/>
          <p:nvPr/>
        </p:nvCxnSpPr>
        <p:spPr>
          <a:xfrm>
            <a:off x="3809099" y="2992571"/>
            <a:ext cx="2283200" cy="508000"/>
          </a:xfrm>
          <a:prstGeom prst="straightConnector1">
            <a:avLst/>
          </a:prstGeom>
          <a:noFill/>
          <a:ln w="38100" cap="flat" cmpd="sng">
            <a:solidFill>
              <a:srgbClr val="FF0000"/>
            </a:solidFill>
            <a:prstDash val="solid"/>
            <a:round/>
            <a:headEnd type="none" w="med" len="med"/>
            <a:tailEnd type="triangle" w="med" len="med"/>
          </a:ln>
        </p:spPr>
      </p:cxnSp>
      <p:cxnSp>
        <p:nvCxnSpPr>
          <p:cNvPr id="98" name="Google Shape;98;p18"/>
          <p:cNvCxnSpPr/>
          <p:nvPr/>
        </p:nvCxnSpPr>
        <p:spPr>
          <a:xfrm rot="10800000" flipH="1">
            <a:off x="4012299" y="4779771"/>
            <a:ext cx="2255600" cy="416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609600" y="746433"/>
            <a:ext cx="10972800" cy="1066800"/>
          </a:xfrm>
          <a:prstGeom prst="rect">
            <a:avLst/>
          </a:prstGeom>
        </p:spPr>
        <p:txBody>
          <a:bodyPr spcFirstLastPara="1" wrap="square" lIns="121900" tIns="60933" rIns="121900" bIns="60933" anchor="ctr" anchorCtr="0">
            <a:normAutofit/>
          </a:bodyPr>
          <a:lstStyle/>
          <a:p>
            <a:pPr algn="ctr">
              <a:buClr>
                <a:schemeClr val="dk1"/>
              </a:buClr>
              <a:buSzPts val="1100"/>
            </a:pPr>
            <a:r>
              <a:rPr lang="en" sz="4800" b="1">
                <a:solidFill>
                  <a:srgbClr val="3F6E8C"/>
                </a:solidFill>
              </a:rPr>
              <a:t>Student Audio/Video Checks</a:t>
            </a:r>
            <a:endParaRPr/>
          </a:p>
        </p:txBody>
      </p:sp>
      <p:sp>
        <p:nvSpPr>
          <p:cNvPr id="105" name="Google Shape;105;p19"/>
          <p:cNvSpPr txBox="1">
            <a:spLocks noGrp="1"/>
          </p:cNvSpPr>
          <p:nvPr>
            <p:ph type="body" idx="1"/>
          </p:nvPr>
        </p:nvSpPr>
        <p:spPr>
          <a:xfrm>
            <a:off x="407900" y="2216917"/>
            <a:ext cx="4395600" cy="4325200"/>
          </a:xfrm>
          <a:prstGeom prst="rect">
            <a:avLst/>
          </a:prstGeom>
        </p:spPr>
        <p:txBody>
          <a:bodyPr spcFirstLastPara="1" wrap="square" lIns="121900" tIns="60933" rIns="121900" bIns="60933" anchor="t" anchorCtr="0">
            <a:normAutofit/>
          </a:bodyPr>
          <a:lstStyle/>
          <a:p>
            <a:pPr indent="-491054">
              <a:lnSpc>
                <a:spcPct val="115000"/>
              </a:lnSpc>
              <a:spcBef>
                <a:spcPts val="0"/>
              </a:spcBef>
              <a:buClr>
                <a:srgbClr val="FFFFFF"/>
              </a:buClr>
              <a:buSzPts val="2200"/>
              <a:buChar char="●"/>
            </a:pPr>
            <a:r>
              <a:rPr lang="en" sz="2933">
                <a:solidFill>
                  <a:srgbClr val="FFFFFF"/>
                </a:solidFill>
              </a:rPr>
              <a:t>Click “I agree” to turn the camera on - YOU MUST DO THIS TO TAKE THE TEST </a:t>
            </a:r>
            <a:endParaRPr sz="2933">
              <a:solidFill>
                <a:srgbClr val="FFFFFF"/>
              </a:solidFill>
            </a:endParaRPr>
          </a:p>
          <a:p>
            <a:pPr marL="0" indent="0">
              <a:lnSpc>
                <a:spcPct val="115000"/>
              </a:lnSpc>
              <a:spcBef>
                <a:spcPts val="1600"/>
              </a:spcBef>
              <a:spcAft>
                <a:spcPts val="1600"/>
              </a:spcAft>
              <a:buNone/>
            </a:pPr>
            <a:endParaRPr sz="3600"/>
          </a:p>
        </p:txBody>
      </p:sp>
      <p:sp>
        <p:nvSpPr>
          <p:cNvPr id="106" name="Google Shape;106;p19"/>
          <p:cNvSpPr txBox="1">
            <a:spLocks noGrp="1"/>
          </p:cNvSpPr>
          <p:nvPr>
            <p:ph type="sldNum" idx="12"/>
          </p:nvPr>
        </p:nvSpPr>
        <p:spPr>
          <a:xfrm>
            <a:off x="10899648" y="2272"/>
            <a:ext cx="1016000" cy="365600"/>
          </a:xfrm>
          <a:prstGeom prst="rect">
            <a:avLst/>
          </a:prstGeom>
        </p:spPr>
        <p:txBody>
          <a:bodyPr spcFirstLastPara="1" wrap="square" lIns="121900" tIns="60933" rIns="121900" bIns="60933" anchor="b" anchorCtr="0">
            <a:normAutofit fontScale="77500" lnSpcReduction="20000"/>
          </a:bodyPr>
          <a:lstStyle/>
          <a:p>
            <a:pPr defTabSz="1219170">
              <a:buSzPct val="100000"/>
            </a:pPr>
            <a:fld id="{00000000-1234-1234-1234-123412341234}" type="slidenum">
              <a:rPr lang="en" kern="0"/>
              <a:pPr defTabSz="1219170">
                <a:buSzPct val="100000"/>
              </a:pPr>
              <a:t>29</a:t>
            </a:fld>
            <a:endParaRPr kern="0"/>
          </a:p>
        </p:txBody>
      </p:sp>
      <p:pic>
        <p:nvPicPr>
          <p:cNvPr id="107" name="Google Shape;107;p19"/>
          <p:cNvPicPr preferRelativeResize="0"/>
          <p:nvPr/>
        </p:nvPicPr>
        <p:blipFill>
          <a:blip r:embed="rId3">
            <a:alphaModFix/>
          </a:blip>
          <a:stretch>
            <a:fillRect/>
          </a:stretch>
        </p:blipFill>
        <p:spPr>
          <a:xfrm>
            <a:off x="5208401" y="2191800"/>
            <a:ext cx="6780399" cy="43754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a:t>
            </a:r>
            <a:br>
              <a:rPr lang="en-US" dirty="0"/>
            </a:br>
            <a:r>
              <a:rPr lang="en-US" sz="4800" dirty="0"/>
              <a:t>Students in grades K through 12</a:t>
            </a:r>
          </a:p>
        </p:txBody>
      </p:sp>
      <p:sp>
        <p:nvSpPr>
          <p:cNvPr id="7" name="Text Placeholder 6"/>
          <p:cNvSpPr>
            <a:spLocks noGrp="1"/>
          </p:cNvSpPr>
          <p:nvPr>
            <p:ph type="body" idx="1"/>
          </p:nvPr>
        </p:nvSpPr>
        <p:spPr/>
        <p:txBody>
          <a:bodyPr>
            <a:normAutofit/>
          </a:bodyPr>
          <a:lstStyle/>
          <a:p>
            <a:pPr algn="ctr"/>
            <a:r>
              <a:rPr lang="en-US" sz="3200" dirty="0"/>
              <a:t>Initial ELPAC</a:t>
            </a:r>
          </a:p>
        </p:txBody>
      </p:sp>
      <p:pic>
        <p:nvPicPr>
          <p:cNvPr id="3" name="Content Placeholder 2" descr="Initial ELPAC is administered based on completion of a home language survey."/>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061935" y="2505075"/>
            <a:ext cx="2713492" cy="3684588"/>
          </a:xfrm>
        </p:spPr>
      </p:pic>
      <p:sp>
        <p:nvSpPr>
          <p:cNvPr id="8" name="Text Placeholder 7"/>
          <p:cNvSpPr>
            <a:spLocks noGrp="1"/>
          </p:cNvSpPr>
          <p:nvPr>
            <p:ph type="body" sz="quarter" idx="3"/>
          </p:nvPr>
        </p:nvSpPr>
        <p:spPr/>
        <p:txBody>
          <a:bodyPr>
            <a:normAutofit/>
          </a:bodyPr>
          <a:lstStyle/>
          <a:p>
            <a:pPr algn="ctr"/>
            <a:r>
              <a:rPr lang="en-US" sz="3200" dirty="0"/>
              <a:t>Summative ELPAC</a:t>
            </a:r>
          </a:p>
        </p:txBody>
      </p:sp>
      <p:pic>
        <p:nvPicPr>
          <p:cNvPr id="6" name="Content Placeholder 5" descr="Summative ELPAC is administered to English Learner students."/>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883384" y="2505075"/>
            <a:ext cx="3760820" cy="3684588"/>
          </a:xfrm>
        </p:spPr>
      </p:pic>
    </p:spTree>
    <p:custDataLst>
      <p:tags r:id="rId1"/>
    </p:custDataLst>
    <p:extLst>
      <p:ext uri="{BB962C8B-B14F-4D97-AF65-F5344CB8AC3E}">
        <p14:creationId xmlns:p14="http://schemas.microsoft.com/office/powerpoint/2010/main" val="3220093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09600" y="775251"/>
            <a:ext cx="10972800" cy="1066800"/>
          </a:xfrm>
          <a:prstGeom prst="rect">
            <a:avLst/>
          </a:prstGeom>
        </p:spPr>
        <p:txBody>
          <a:bodyPr spcFirstLastPara="1" wrap="square" lIns="121900" tIns="60933" rIns="121900" bIns="60933" anchor="ctr" anchorCtr="0">
            <a:normAutofit/>
          </a:bodyPr>
          <a:lstStyle/>
          <a:p>
            <a:pPr algn="ctr">
              <a:buClr>
                <a:schemeClr val="dk1"/>
              </a:buClr>
              <a:buSzPts val="1100"/>
            </a:pPr>
            <a:r>
              <a:rPr lang="en" sz="4800" b="1">
                <a:solidFill>
                  <a:srgbClr val="3F6E8C"/>
                </a:solidFill>
              </a:rPr>
              <a:t>Recording Device Check</a:t>
            </a:r>
            <a:endParaRPr/>
          </a:p>
        </p:txBody>
      </p:sp>
      <p:sp>
        <p:nvSpPr>
          <p:cNvPr id="114" name="Google Shape;114;p20"/>
          <p:cNvSpPr txBox="1">
            <a:spLocks noGrp="1"/>
          </p:cNvSpPr>
          <p:nvPr>
            <p:ph type="body" idx="1"/>
          </p:nvPr>
        </p:nvSpPr>
        <p:spPr>
          <a:xfrm>
            <a:off x="321433" y="2245467"/>
            <a:ext cx="4506400" cy="4325200"/>
          </a:xfrm>
          <a:prstGeom prst="rect">
            <a:avLst/>
          </a:prstGeom>
        </p:spPr>
        <p:txBody>
          <a:bodyPr spcFirstLastPara="1" wrap="square" lIns="121900" tIns="60933" rIns="121900" bIns="60933" anchor="t" anchorCtr="0">
            <a:normAutofit/>
          </a:bodyPr>
          <a:lstStyle/>
          <a:p>
            <a:pPr>
              <a:lnSpc>
                <a:spcPct val="115000"/>
              </a:lnSpc>
              <a:spcBef>
                <a:spcPts val="0"/>
              </a:spcBef>
              <a:buClr>
                <a:srgbClr val="FFFFFF"/>
              </a:buClr>
              <a:buChar char="●"/>
            </a:pPr>
            <a:r>
              <a:rPr lang="en">
                <a:solidFill>
                  <a:srgbClr val="FFFFFF"/>
                </a:solidFill>
              </a:rPr>
              <a:t>Click “I heard my recording” to turn the camera on - YOU MUST DO THIS TO TAKE THE TEST </a:t>
            </a:r>
            <a:endParaRPr>
              <a:solidFill>
                <a:srgbClr val="FFFFFF"/>
              </a:solidFill>
            </a:endParaRPr>
          </a:p>
          <a:p>
            <a:pPr marL="0" indent="0">
              <a:lnSpc>
                <a:spcPct val="115000"/>
              </a:lnSpc>
              <a:spcBef>
                <a:spcPts val="1600"/>
              </a:spcBef>
              <a:spcAft>
                <a:spcPts val="1600"/>
              </a:spcAft>
              <a:buNone/>
            </a:pPr>
            <a:endParaRPr>
              <a:solidFill>
                <a:srgbClr val="FFFFFF"/>
              </a:solidFill>
            </a:endParaRPr>
          </a:p>
        </p:txBody>
      </p:sp>
      <p:sp>
        <p:nvSpPr>
          <p:cNvPr id="115" name="Google Shape;115;p20"/>
          <p:cNvSpPr txBox="1">
            <a:spLocks noGrp="1"/>
          </p:cNvSpPr>
          <p:nvPr>
            <p:ph type="sldNum" idx="12"/>
          </p:nvPr>
        </p:nvSpPr>
        <p:spPr>
          <a:xfrm>
            <a:off x="10899648" y="2272"/>
            <a:ext cx="1016000" cy="365600"/>
          </a:xfrm>
          <a:prstGeom prst="rect">
            <a:avLst/>
          </a:prstGeom>
        </p:spPr>
        <p:txBody>
          <a:bodyPr spcFirstLastPara="1" wrap="square" lIns="121900" tIns="60933" rIns="121900" bIns="60933" anchor="b" anchorCtr="0">
            <a:normAutofit fontScale="77500" lnSpcReduction="20000"/>
          </a:bodyPr>
          <a:lstStyle/>
          <a:p>
            <a:pPr defTabSz="1219170">
              <a:buSzPct val="100000"/>
            </a:pPr>
            <a:fld id="{00000000-1234-1234-1234-123412341234}" type="slidenum">
              <a:rPr lang="en" kern="0"/>
              <a:pPr defTabSz="1219170">
                <a:buSzPct val="100000"/>
              </a:pPr>
              <a:t>30</a:t>
            </a:fld>
            <a:endParaRPr kern="0"/>
          </a:p>
        </p:txBody>
      </p:sp>
      <p:pic>
        <p:nvPicPr>
          <p:cNvPr id="116" name="Google Shape;116;p20"/>
          <p:cNvPicPr preferRelativeResize="0"/>
          <p:nvPr/>
        </p:nvPicPr>
        <p:blipFill>
          <a:blip r:embed="rId3">
            <a:alphaModFix/>
          </a:blip>
          <a:stretch>
            <a:fillRect/>
          </a:stretch>
        </p:blipFill>
        <p:spPr>
          <a:xfrm>
            <a:off x="5246033" y="2535118"/>
            <a:ext cx="6669600" cy="33117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609600" y="775251"/>
            <a:ext cx="10972800" cy="1066800"/>
          </a:xfrm>
          <a:prstGeom prst="rect">
            <a:avLst/>
          </a:prstGeom>
        </p:spPr>
        <p:txBody>
          <a:bodyPr spcFirstLastPara="1" wrap="square" lIns="121900" tIns="60933" rIns="121900" bIns="60933" anchor="ctr" anchorCtr="0">
            <a:normAutofit/>
          </a:bodyPr>
          <a:lstStyle/>
          <a:p>
            <a:pPr algn="ctr"/>
            <a:r>
              <a:rPr lang="en" sz="4800" b="1">
                <a:solidFill>
                  <a:srgbClr val="3F6E8C"/>
                </a:solidFill>
              </a:rPr>
              <a:t>Text-to-Speech Sound Check</a:t>
            </a:r>
            <a:endParaRPr/>
          </a:p>
        </p:txBody>
      </p:sp>
      <p:sp>
        <p:nvSpPr>
          <p:cNvPr id="123" name="Google Shape;123;p21"/>
          <p:cNvSpPr txBox="1">
            <a:spLocks noGrp="1"/>
          </p:cNvSpPr>
          <p:nvPr>
            <p:ph type="body" idx="1"/>
          </p:nvPr>
        </p:nvSpPr>
        <p:spPr>
          <a:xfrm>
            <a:off x="609600" y="2249433"/>
            <a:ext cx="5004000" cy="4325200"/>
          </a:xfrm>
          <a:prstGeom prst="rect">
            <a:avLst/>
          </a:prstGeom>
        </p:spPr>
        <p:txBody>
          <a:bodyPr spcFirstLastPara="1" wrap="square" lIns="121900" tIns="60933" rIns="121900" bIns="60933" anchor="t" anchorCtr="0">
            <a:normAutofit lnSpcReduction="10000"/>
          </a:bodyPr>
          <a:lstStyle/>
          <a:p>
            <a:pPr indent="-448722">
              <a:buSzPts val="1700"/>
              <a:buChar char="●"/>
            </a:pPr>
            <a:r>
              <a:rPr lang="en" sz="3600"/>
              <a:t>All students are prompted with the text-to-speech sound check, whether or not text-to-speech is an assigned test setting</a:t>
            </a:r>
            <a:endParaRPr sz="3600"/>
          </a:p>
        </p:txBody>
      </p:sp>
      <p:sp>
        <p:nvSpPr>
          <p:cNvPr id="124" name="Google Shape;124;p21"/>
          <p:cNvSpPr txBox="1">
            <a:spLocks noGrp="1"/>
          </p:cNvSpPr>
          <p:nvPr>
            <p:ph type="sldNum" idx="12"/>
          </p:nvPr>
        </p:nvSpPr>
        <p:spPr>
          <a:xfrm>
            <a:off x="10899648" y="2272"/>
            <a:ext cx="1016000" cy="365600"/>
          </a:xfrm>
          <a:prstGeom prst="rect">
            <a:avLst/>
          </a:prstGeom>
        </p:spPr>
        <p:txBody>
          <a:bodyPr spcFirstLastPara="1" wrap="square" lIns="121900" tIns="60933" rIns="121900" bIns="60933" anchor="b" anchorCtr="0">
            <a:normAutofit fontScale="77500" lnSpcReduction="20000"/>
          </a:bodyPr>
          <a:lstStyle/>
          <a:p>
            <a:pPr defTabSz="1219170">
              <a:buSzPct val="100000"/>
            </a:pPr>
            <a:fld id="{00000000-1234-1234-1234-123412341234}" type="slidenum">
              <a:rPr lang="en" kern="0"/>
              <a:pPr defTabSz="1219170">
                <a:buSzPct val="100000"/>
              </a:pPr>
              <a:t>31</a:t>
            </a:fld>
            <a:endParaRPr kern="0"/>
          </a:p>
        </p:txBody>
      </p:sp>
      <p:pic>
        <p:nvPicPr>
          <p:cNvPr id="125" name="Google Shape;125;p21"/>
          <p:cNvPicPr preferRelativeResize="0"/>
          <p:nvPr/>
        </p:nvPicPr>
        <p:blipFill>
          <a:blip r:embed="rId3">
            <a:alphaModFix/>
          </a:blip>
          <a:stretch>
            <a:fillRect/>
          </a:stretch>
        </p:blipFill>
        <p:spPr>
          <a:xfrm>
            <a:off x="5816801" y="2045251"/>
            <a:ext cx="5564140" cy="46095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609600" y="775251"/>
            <a:ext cx="10972800" cy="1066800"/>
          </a:xfrm>
          <a:prstGeom prst="rect">
            <a:avLst/>
          </a:prstGeom>
        </p:spPr>
        <p:txBody>
          <a:bodyPr spcFirstLastPara="1" wrap="square" lIns="121900" tIns="60933" rIns="121900" bIns="60933" anchor="ctr" anchorCtr="0">
            <a:normAutofit/>
          </a:bodyPr>
          <a:lstStyle/>
          <a:p>
            <a:pPr algn="ctr"/>
            <a:r>
              <a:rPr lang="en" sz="4800" b="1">
                <a:solidFill>
                  <a:srgbClr val="3F6E8C"/>
                </a:solidFill>
              </a:rPr>
              <a:t>Sound and Video Check</a:t>
            </a:r>
            <a:endParaRPr/>
          </a:p>
        </p:txBody>
      </p:sp>
      <p:sp>
        <p:nvSpPr>
          <p:cNvPr id="132" name="Google Shape;132;p22"/>
          <p:cNvSpPr txBox="1">
            <a:spLocks noGrp="1"/>
          </p:cNvSpPr>
          <p:nvPr>
            <p:ph type="body" idx="1"/>
          </p:nvPr>
        </p:nvSpPr>
        <p:spPr>
          <a:xfrm>
            <a:off x="246033" y="1957300"/>
            <a:ext cx="4447600" cy="4325200"/>
          </a:xfrm>
          <a:prstGeom prst="rect">
            <a:avLst/>
          </a:prstGeom>
        </p:spPr>
        <p:txBody>
          <a:bodyPr spcFirstLastPara="1" wrap="square" lIns="121900" tIns="60933" rIns="121900" bIns="60933" anchor="t" anchorCtr="0">
            <a:normAutofit fontScale="92500" lnSpcReduction="10000"/>
          </a:bodyPr>
          <a:lstStyle/>
          <a:p>
            <a:pPr indent="-448722">
              <a:buSzPts val="1700"/>
              <a:buChar char="●"/>
            </a:pPr>
            <a:r>
              <a:rPr lang="en" sz="3600"/>
              <a:t>Play the sound/video </a:t>
            </a:r>
            <a:endParaRPr sz="3600"/>
          </a:p>
          <a:p>
            <a:pPr indent="-533387">
              <a:spcBef>
                <a:spcPts val="0"/>
              </a:spcBef>
              <a:buSzPts val="2700"/>
              <a:buChar char="●"/>
            </a:pPr>
            <a:r>
              <a:rPr lang="en" sz="3600"/>
              <a:t>If you cannot hear, make sure your volume is turned up </a:t>
            </a:r>
            <a:endParaRPr sz="3600"/>
          </a:p>
          <a:p>
            <a:pPr indent="-533387">
              <a:spcBef>
                <a:spcPts val="0"/>
              </a:spcBef>
              <a:buSzPts val="2700"/>
              <a:buChar char="●"/>
            </a:pPr>
            <a:r>
              <a:rPr lang="en" sz="3600"/>
              <a:t>Select “I could play the video and sound” </a:t>
            </a:r>
            <a:endParaRPr sz="3600"/>
          </a:p>
        </p:txBody>
      </p:sp>
      <p:sp>
        <p:nvSpPr>
          <p:cNvPr id="133" name="Google Shape;133;p22"/>
          <p:cNvSpPr txBox="1">
            <a:spLocks noGrp="1"/>
          </p:cNvSpPr>
          <p:nvPr>
            <p:ph type="sldNum" idx="12"/>
          </p:nvPr>
        </p:nvSpPr>
        <p:spPr>
          <a:xfrm>
            <a:off x="10899648" y="2272"/>
            <a:ext cx="1016000" cy="365600"/>
          </a:xfrm>
          <a:prstGeom prst="rect">
            <a:avLst/>
          </a:prstGeom>
        </p:spPr>
        <p:txBody>
          <a:bodyPr spcFirstLastPara="1" wrap="square" lIns="121900" tIns="60933" rIns="121900" bIns="60933" anchor="b" anchorCtr="0">
            <a:normAutofit fontScale="77500" lnSpcReduction="20000"/>
          </a:bodyPr>
          <a:lstStyle/>
          <a:p>
            <a:pPr defTabSz="1219170">
              <a:buSzPct val="100000"/>
            </a:pPr>
            <a:fld id="{00000000-1234-1234-1234-123412341234}" type="slidenum">
              <a:rPr lang="en" kern="0"/>
              <a:pPr defTabSz="1219170">
                <a:buSzPct val="100000"/>
              </a:pPr>
              <a:t>32</a:t>
            </a:fld>
            <a:endParaRPr kern="0"/>
          </a:p>
        </p:txBody>
      </p:sp>
      <p:pic>
        <p:nvPicPr>
          <p:cNvPr id="134" name="Google Shape;134;p22"/>
          <p:cNvPicPr preferRelativeResize="0"/>
          <p:nvPr/>
        </p:nvPicPr>
        <p:blipFill>
          <a:blip r:embed="rId3">
            <a:alphaModFix/>
          </a:blip>
          <a:stretch>
            <a:fillRect/>
          </a:stretch>
        </p:blipFill>
        <p:spPr>
          <a:xfrm>
            <a:off x="4693605" y="2074967"/>
            <a:ext cx="7498400" cy="38892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body" idx="1"/>
          </p:nvPr>
        </p:nvSpPr>
        <p:spPr>
          <a:xfrm>
            <a:off x="101600" y="1843033"/>
            <a:ext cx="6082400" cy="4325200"/>
          </a:xfrm>
          <a:prstGeom prst="rect">
            <a:avLst/>
          </a:prstGeom>
        </p:spPr>
        <p:txBody>
          <a:bodyPr spcFirstLastPara="1" wrap="square" lIns="121900" tIns="60933" rIns="121900" bIns="60933" anchor="t" anchorCtr="0">
            <a:normAutofit lnSpcReduction="10000"/>
          </a:bodyPr>
          <a:lstStyle/>
          <a:p>
            <a:pPr indent="-423323">
              <a:buSzPts val="1400"/>
              <a:buChar char="●"/>
            </a:pPr>
            <a:r>
              <a:rPr lang="en" sz="3200"/>
              <a:t>Click Raise hand button</a:t>
            </a:r>
            <a:endParaRPr sz="3200"/>
          </a:p>
          <a:p>
            <a:pPr indent="-423323">
              <a:spcBef>
                <a:spcPts val="0"/>
              </a:spcBef>
              <a:buSzPts val="1400"/>
              <a:buChar char="●"/>
            </a:pPr>
            <a:r>
              <a:rPr lang="en" sz="3200"/>
              <a:t>View video feed to connect with the teacher</a:t>
            </a:r>
            <a:endParaRPr sz="3200"/>
          </a:p>
          <a:p>
            <a:pPr indent="-423323">
              <a:spcBef>
                <a:spcPts val="0"/>
              </a:spcBef>
              <a:buSzPts val="1400"/>
              <a:buChar char="●"/>
            </a:pPr>
            <a:r>
              <a:rPr lang="en" sz="3200"/>
              <a:t>Send messages to the teacher giving the test</a:t>
            </a:r>
            <a:endParaRPr sz="3200"/>
          </a:p>
          <a:p>
            <a:pPr indent="0">
              <a:buNone/>
            </a:pPr>
            <a:endParaRPr sz="3200"/>
          </a:p>
          <a:p>
            <a:pPr indent="-423323">
              <a:buSzPts val="1400"/>
              <a:buChar char="●"/>
            </a:pPr>
            <a:r>
              <a:rPr lang="en" sz="3200"/>
              <a:t>You cannot work on the test while communicating with the teacher</a:t>
            </a:r>
            <a:endParaRPr sz="3200"/>
          </a:p>
          <a:p>
            <a:pPr marL="0" indent="0">
              <a:buNone/>
            </a:pPr>
            <a:endParaRPr/>
          </a:p>
        </p:txBody>
      </p:sp>
      <p:sp>
        <p:nvSpPr>
          <p:cNvPr id="141" name="Google Shape;141;p23"/>
          <p:cNvSpPr txBox="1">
            <a:spLocks noGrp="1"/>
          </p:cNvSpPr>
          <p:nvPr>
            <p:ph type="title"/>
          </p:nvPr>
        </p:nvSpPr>
        <p:spPr>
          <a:xfrm>
            <a:off x="-2561933" y="266251"/>
            <a:ext cx="10972800" cy="1066800"/>
          </a:xfrm>
          <a:prstGeom prst="rect">
            <a:avLst/>
          </a:prstGeom>
        </p:spPr>
        <p:txBody>
          <a:bodyPr spcFirstLastPara="1" wrap="square" lIns="121900" tIns="60933" rIns="121900" bIns="60933" anchor="ctr" anchorCtr="0">
            <a:normAutofit/>
          </a:bodyPr>
          <a:lstStyle/>
          <a:p>
            <a:pPr algn="ctr"/>
            <a:r>
              <a:rPr lang="en" sz="4800" b="1">
                <a:solidFill>
                  <a:srgbClr val="3F6E8C"/>
                </a:solidFill>
              </a:rPr>
              <a:t>Requesting Help</a:t>
            </a:r>
            <a:endParaRPr/>
          </a:p>
        </p:txBody>
      </p:sp>
      <p:sp>
        <p:nvSpPr>
          <p:cNvPr id="142" name="Google Shape;142;p23"/>
          <p:cNvSpPr txBox="1">
            <a:spLocks noGrp="1"/>
          </p:cNvSpPr>
          <p:nvPr>
            <p:ph type="sldNum" idx="12"/>
          </p:nvPr>
        </p:nvSpPr>
        <p:spPr>
          <a:xfrm>
            <a:off x="10899648" y="2272"/>
            <a:ext cx="1016000" cy="365600"/>
          </a:xfrm>
          <a:prstGeom prst="rect">
            <a:avLst/>
          </a:prstGeom>
        </p:spPr>
        <p:txBody>
          <a:bodyPr spcFirstLastPara="1" wrap="square" lIns="121900" tIns="60933" rIns="121900" bIns="60933" anchor="b" anchorCtr="0">
            <a:normAutofit fontScale="77500" lnSpcReduction="20000"/>
          </a:bodyPr>
          <a:lstStyle/>
          <a:p>
            <a:pPr defTabSz="1219170">
              <a:buSzPct val="100000"/>
            </a:pPr>
            <a:fld id="{00000000-1234-1234-1234-123412341234}" type="slidenum">
              <a:rPr lang="en" kern="0"/>
              <a:pPr defTabSz="1219170">
                <a:buSzPct val="100000"/>
              </a:pPr>
              <a:t>33</a:t>
            </a:fld>
            <a:endParaRPr kern="0"/>
          </a:p>
        </p:txBody>
      </p:sp>
      <p:pic>
        <p:nvPicPr>
          <p:cNvPr id="143" name="Google Shape;143;p23"/>
          <p:cNvPicPr preferRelativeResize="0"/>
          <p:nvPr/>
        </p:nvPicPr>
        <p:blipFill>
          <a:blip r:embed="rId3">
            <a:alphaModFix/>
          </a:blip>
          <a:stretch>
            <a:fillRect/>
          </a:stretch>
        </p:blipFill>
        <p:spPr>
          <a:xfrm>
            <a:off x="6523201" y="-69333"/>
            <a:ext cx="5500567" cy="694876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Listening Section</a:t>
            </a:r>
            <a:endParaRPr/>
          </a:p>
        </p:txBody>
      </p:sp>
      <p:sp>
        <p:nvSpPr>
          <p:cNvPr id="149" name="Google Shape;149;p2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a:buClr>
                <a:srgbClr val="FFFFFF"/>
              </a:buClr>
            </a:pPr>
            <a:r>
              <a:rPr lang="en">
                <a:solidFill>
                  <a:srgbClr val="FFFFFF"/>
                </a:solidFill>
              </a:rPr>
              <a:t>You will be on camera, so no phones.  :)</a:t>
            </a:r>
            <a:endParaRPr>
              <a:solidFill>
                <a:srgbClr val="FFFFFF"/>
              </a:solidFill>
            </a:endParaRPr>
          </a:p>
          <a:p>
            <a:pPr>
              <a:buClr>
                <a:srgbClr val="FFFFFF"/>
              </a:buClr>
            </a:pPr>
            <a:r>
              <a:rPr lang="en">
                <a:solidFill>
                  <a:srgbClr val="FFFFFF"/>
                </a:solidFill>
              </a:rPr>
              <a:t>If you need help, please use the ‘request help’ button within the test.  </a:t>
            </a:r>
            <a:endParaRPr>
              <a:solidFill>
                <a:srgbClr val="FFFFFF"/>
              </a:solidFill>
            </a:endParaRPr>
          </a:p>
          <a:p>
            <a:pPr>
              <a:buClr>
                <a:srgbClr val="FFFFFF"/>
              </a:buClr>
            </a:pPr>
            <a:r>
              <a:rPr lang="en">
                <a:solidFill>
                  <a:srgbClr val="FFFFFF"/>
                </a:solidFill>
              </a:rPr>
              <a:t>You will listen to a recording and then answer some questions about it after listening.</a:t>
            </a:r>
            <a:endParaRPr>
              <a:solidFill>
                <a:srgbClr val="FFFFFF"/>
              </a:solidFill>
            </a:endParaRPr>
          </a:p>
          <a:p>
            <a:pPr indent="-491054">
              <a:buClr>
                <a:srgbClr val="FFFFFF"/>
              </a:buClr>
              <a:buSzPts val="2200"/>
            </a:pPr>
            <a:r>
              <a:rPr lang="en" sz="2933" b="1">
                <a:solidFill>
                  <a:srgbClr val="FFFFFF"/>
                </a:solidFill>
              </a:rPr>
              <a:t>You must mark or write something for each question before moving to the next question! </a:t>
            </a:r>
            <a:endParaRPr sz="2933" b="1">
              <a:solidFill>
                <a:srgbClr val="FFFFFF"/>
              </a:solidFill>
            </a:endParaRPr>
          </a:p>
          <a:p>
            <a:pPr lvl="1" indent="-474121">
              <a:buClr>
                <a:srgbClr val="FFFFFF"/>
              </a:buClr>
              <a:buSzPts val="2000"/>
            </a:pPr>
            <a:r>
              <a:rPr lang="en" sz="2667">
                <a:solidFill>
                  <a:srgbClr val="FFFFFF"/>
                </a:solidFill>
              </a:rPr>
              <a:t>If you are unsure, choose the answer you think is best and flag the question for review.</a:t>
            </a:r>
            <a:endParaRPr sz="2667">
              <a:solidFill>
                <a:srgbClr val="FFFFFF"/>
              </a:solidFill>
            </a:endParaRPr>
          </a:p>
          <a:p>
            <a:pPr lvl="1" indent="-448722">
              <a:buClr>
                <a:srgbClr val="FFFFFF"/>
              </a:buClr>
              <a:buSzPts val="1700"/>
            </a:pPr>
            <a:r>
              <a:rPr lang="en" sz="2267">
                <a:solidFill>
                  <a:srgbClr val="FFFFFF"/>
                </a:solidFill>
              </a:rPr>
              <a:t>You can go back and change it later if you like. </a:t>
            </a:r>
            <a:endParaRPr sz="2267">
              <a:solidFill>
                <a:srgbClr val="FFFFFF"/>
              </a:solidFill>
            </a:endParaRPr>
          </a:p>
          <a:p>
            <a:pPr indent="-448722">
              <a:buClr>
                <a:srgbClr val="FFFFFF"/>
              </a:buClr>
              <a:buSzPts val="1700"/>
            </a:pPr>
            <a:r>
              <a:rPr lang="en" sz="2267">
                <a:solidFill>
                  <a:schemeClr val="dk1"/>
                </a:solidFill>
              </a:rPr>
              <a:t>When you are finished with the test, let your teacher know.  She or he will remind you know how to check your work before submitting the test. </a:t>
            </a:r>
            <a:r>
              <a:rPr lang="en" sz="2267">
                <a:solidFill>
                  <a:srgbClr val="FFFFFF"/>
                </a:solidFill>
              </a:rPr>
              <a:t> </a:t>
            </a:r>
            <a:endParaRPr sz="2267">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Listening Section</a:t>
            </a:r>
            <a:endParaRPr/>
          </a:p>
        </p:txBody>
      </p:sp>
      <p:sp>
        <p:nvSpPr>
          <p:cNvPr id="155" name="Google Shape;155;p2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indent="-437926">
              <a:buClr>
                <a:srgbClr val="FFFFFF"/>
              </a:buClr>
              <a:buSzPct val="94444"/>
            </a:pPr>
            <a:r>
              <a:rPr lang="en">
                <a:solidFill>
                  <a:srgbClr val="FFFFFF"/>
                </a:solidFill>
              </a:rPr>
              <a:t>Estarás frente a la cámara, así que no hay teléfonos. :) </a:t>
            </a:r>
            <a:endParaRPr>
              <a:solidFill>
                <a:srgbClr val="FFFFFF"/>
              </a:solidFill>
            </a:endParaRPr>
          </a:p>
          <a:p>
            <a:pPr indent="-437926">
              <a:buClr>
                <a:srgbClr val="FFFFFF"/>
              </a:buClr>
              <a:buSzPct val="94444"/>
            </a:pPr>
            <a:r>
              <a:rPr lang="en">
                <a:solidFill>
                  <a:srgbClr val="FFFFFF"/>
                </a:solidFill>
              </a:rPr>
              <a:t>Si necesita ayuda, utilice el botón "solicitar ayuda" dentro de la prueba. </a:t>
            </a:r>
            <a:endParaRPr>
              <a:solidFill>
                <a:srgbClr val="FFFFFF"/>
              </a:solidFill>
            </a:endParaRPr>
          </a:p>
          <a:p>
            <a:pPr indent="-437926">
              <a:buClr>
                <a:srgbClr val="FFFFFF"/>
              </a:buClr>
              <a:buSzPct val="94444"/>
            </a:pPr>
            <a:r>
              <a:rPr lang="en">
                <a:solidFill>
                  <a:srgbClr val="FFFFFF"/>
                </a:solidFill>
              </a:rPr>
              <a:t>Escucharás una grabación y luego responderás algunas preguntas al respecto después de escucharla. </a:t>
            </a:r>
            <a:endParaRPr>
              <a:solidFill>
                <a:srgbClr val="FFFFFF"/>
              </a:solidFill>
            </a:endParaRPr>
          </a:p>
          <a:p>
            <a:pPr indent="-461422">
              <a:buClr>
                <a:srgbClr val="FFFFFF"/>
              </a:buClr>
              <a:buSzPct val="95238"/>
            </a:pPr>
            <a:r>
              <a:rPr lang="en" sz="2800" b="1">
                <a:solidFill>
                  <a:srgbClr val="FFFFFF"/>
                </a:solidFill>
              </a:rPr>
              <a:t>¡Debes escribir algo para cada pregunta antes de pasar a la siguiente! </a:t>
            </a:r>
            <a:endParaRPr sz="2800" b="1">
              <a:solidFill>
                <a:srgbClr val="FFFFFF"/>
              </a:solidFill>
            </a:endParaRPr>
          </a:p>
          <a:p>
            <a:pPr lvl="1" indent="-437926">
              <a:buClr>
                <a:srgbClr val="FFFFFF"/>
              </a:buClr>
              <a:buSzPct val="121428"/>
            </a:pPr>
            <a:r>
              <a:rPr lang="en">
                <a:solidFill>
                  <a:srgbClr val="FFFFFF"/>
                </a:solidFill>
              </a:rPr>
              <a:t>Si no estás seguro/a/x, escriba la respuesta que crea que es mejor y marque la pregunta para su revisión. </a:t>
            </a:r>
            <a:endParaRPr>
              <a:solidFill>
                <a:srgbClr val="FFFFFF"/>
              </a:solidFill>
            </a:endParaRPr>
          </a:p>
          <a:p>
            <a:pPr lvl="1" indent="-437926">
              <a:buClr>
                <a:srgbClr val="FFFFFF"/>
              </a:buClr>
              <a:buSzPct val="121428"/>
            </a:pPr>
            <a:r>
              <a:rPr lang="en">
                <a:solidFill>
                  <a:srgbClr val="FFFFFF"/>
                </a:solidFill>
              </a:rPr>
              <a:t>Puede volver atrás y cambiarlo más tarde si lo desea.</a:t>
            </a:r>
            <a:endParaRPr>
              <a:solidFill>
                <a:srgbClr val="FFFFFF"/>
              </a:solidFill>
            </a:endParaRPr>
          </a:p>
          <a:p>
            <a:pPr indent="-437926">
              <a:buClr>
                <a:srgbClr val="FFFFFF"/>
              </a:buClr>
              <a:buSzPct val="94444"/>
            </a:pPr>
            <a:r>
              <a:rPr lang="en">
                <a:solidFill>
                  <a:schemeClr val="dk1"/>
                </a:solidFill>
              </a:rPr>
              <a:t>Cuando haya terminado con la prueba, notificará su maestro/a/x quien va a recordarles como revisaran sus respuestas antes de enviar el examen.</a:t>
            </a:r>
            <a:r>
              <a:rPr lang="en">
                <a:solidFill>
                  <a:srgbClr val="FFFFFF"/>
                </a:solidFill>
              </a:rPr>
              <a:t>   </a:t>
            </a:r>
            <a:endParaRPr>
              <a:solidFill>
                <a:srgbClr val="FFFFFF"/>
              </a:solidFill>
            </a:endParaRPr>
          </a:p>
          <a:p>
            <a:pPr indent="0">
              <a:spcBef>
                <a:spcPts val="1600"/>
              </a:spcBef>
              <a:spcAft>
                <a:spcPts val="1600"/>
              </a:spcAft>
              <a:buNone/>
            </a:pPr>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Reading Section </a:t>
            </a:r>
            <a:endParaRPr/>
          </a:p>
        </p:txBody>
      </p:sp>
      <p:sp>
        <p:nvSpPr>
          <p:cNvPr id="161" name="Google Shape;161;p26"/>
          <p:cNvSpPr txBox="1">
            <a:spLocks noGrp="1"/>
          </p:cNvSpPr>
          <p:nvPr>
            <p:ph type="body" idx="1"/>
          </p:nvPr>
        </p:nvSpPr>
        <p:spPr>
          <a:xfrm>
            <a:off x="415600" y="1536633"/>
            <a:ext cx="11360800" cy="4813200"/>
          </a:xfrm>
          <a:prstGeom prst="rect">
            <a:avLst/>
          </a:prstGeom>
        </p:spPr>
        <p:txBody>
          <a:bodyPr spcFirstLastPara="1" wrap="square" lIns="121900" tIns="121900" rIns="121900" bIns="121900" anchor="t" anchorCtr="0">
            <a:normAutofit/>
          </a:bodyPr>
          <a:lstStyle/>
          <a:p>
            <a:pPr indent="-465655">
              <a:buClr>
                <a:srgbClr val="FFFFFF"/>
              </a:buClr>
              <a:buSzPts val="1900"/>
              <a:buChar char="-"/>
            </a:pPr>
            <a:r>
              <a:rPr lang="en" sz="2533">
                <a:solidFill>
                  <a:srgbClr val="FFFFFF"/>
                </a:solidFill>
              </a:rPr>
              <a:t>You will be on camera, so no phones.  :) </a:t>
            </a:r>
            <a:endParaRPr sz="2533">
              <a:solidFill>
                <a:srgbClr val="FFFFFF"/>
              </a:solidFill>
            </a:endParaRPr>
          </a:p>
          <a:p>
            <a:pPr indent="-465655">
              <a:buClr>
                <a:schemeClr val="dk1"/>
              </a:buClr>
              <a:buSzPts val="1900"/>
              <a:buChar char="-"/>
            </a:pPr>
            <a:r>
              <a:rPr lang="en" sz="2533">
                <a:solidFill>
                  <a:schemeClr val="dk1"/>
                </a:solidFill>
              </a:rPr>
              <a:t>If you need help, please use the ‘request help’ button within the test.  </a:t>
            </a:r>
            <a:endParaRPr sz="2533">
              <a:solidFill>
                <a:srgbClr val="FFFFFF"/>
              </a:solidFill>
            </a:endParaRPr>
          </a:p>
          <a:p>
            <a:pPr indent="-465655">
              <a:buClr>
                <a:srgbClr val="FFFFFF"/>
              </a:buClr>
              <a:buSzPts val="1900"/>
              <a:buChar char="-"/>
            </a:pPr>
            <a:r>
              <a:rPr lang="en" sz="2533">
                <a:solidFill>
                  <a:srgbClr val="FFFFFF"/>
                </a:solidFill>
              </a:rPr>
              <a:t>You will first read a short selection and then answer some questions or write about what you read. </a:t>
            </a:r>
            <a:endParaRPr sz="2533">
              <a:solidFill>
                <a:srgbClr val="FFFFFF"/>
              </a:solidFill>
            </a:endParaRPr>
          </a:p>
          <a:p>
            <a:pPr indent="-465655">
              <a:buClr>
                <a:srgbClr val="FFFFFF"/>
              </a:buClr>
              <a:buSzPts val="1900"/>
              <a:buChar char="-"/>
            </a:pPr>
            <a:r>
              <a:rPr lang="en">
                <a:solidFill>
                  <a:schemeClr val="dk1"/>
                </a:solidFill>
              </a:rPr>
              <a:t>You will have the time you need to read, think, and then choose your response.</a:t>
            </a:r>
            <a:endParaRPr sz="2000">
              <a:solidFill>
                <a:srgbClr val="FFFFFF"/>
              </a:solidFill>
            </a:endParaRPr>
          </a:p>
          <a:p>
            <a:pPr indent="-465655">
              <a:buClr>
                <a:srgbClr val="FFFFFF"/>
              </a:buClr>
              <a:buSzPts val="1900"/>
              <a:buChar char="-"/>
            </a:pPr>
            <a:r>
              <a:rPr lang="en" sz="2667">
                <a:solidFill>
                  <a:schemeClr val="dk1"/>
                </a:solidFill>
              </a:rPr>
              <a:t>If you are unsure, choose or write the answer you think is best and flag the question for review.</a:t>
            </a:r>
            <a:endParaRPr sz="2667">
              <a:solidFill>
                <a:schemeClr val="dk1"/>
              </a:solidFill>
            </a:endParaRPr>
          </a:p>
          <a:p>
            <a:pPr indent="-465655">
              <a:buClr>
                <a:srgbClr val="FFFFFF"/>
              </a:buClr>
              <a:buSzPts val="1900"/>
              <a:buChar char="-"/>
            </a:pPr>
            <a:r>
              <a:rPr lang="en" sz="2533">
                <a:solidFill>
                  <a:srgbClr val="FFFFFF"/>
                </a:solidFill>
              </a:rPr>
              <a:t>You may go back and change your answers at anytime in the test. </a:t>
            </a:r>
            <a:endParaRPr sz="2533">
              <a:solidFill>
                <a:srgbClr val="FFFFFF"/>
              </a:solidFill>
            </a:endParaRPr>
          </a:p>
          <a:p>
            <a:pPr>
              <a:buClr>
                <a:srgbClr val="FFFFFF"/>
              </a:buClr>
              <a:buChar char="-"/>
            </a:pPr>
            <a:r>
              <a:rPr lang="en" sz="2267">
                <a:solidFill>
                  <a:schemeClr val="dk1"/>
                </a:solidFill>
              </a:rPr>
              <a:t>When you are finished with the test, let your teacher know.  She or he will let you know how to check your work before submitting the test. </a:t>
            </a:r>
            <a:endParaRPr>
              <a:solidFill>
                <a:srgbClr val="FFFFFF"/>
              </a:solidFill>
            </a:endParaRPr>
          </a:p>
          <a:p>
            <a:pPr marL="0" indent="0">
              <a:spcBef>
                <a:spcPts val="1600"/>
              </a:spcBef>
              <a:spcAft>
                <a:spcPts val="1600"/>
              </a:spcAft>
              <a:buNone/>
            </a:pPr>
            <a:endParaRPr sz="2533">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Reading Section </a:t>
            </a:r>
            <a:endParaRPr/>
          </a:p>
        </p:txBody>
      </p:sp>
      <p:sp>
        <p:nvSpPr>
          <p:cNvPr id="167" name="Google Shape;167;p27"/>
          <p:cNvSpPr txBox="1">
            <a:spLocks noGrp="1"/>
          </p:cNvSpPr>
          <p:nvPr>
            <p:ph type="body" idx="1"/>
          </p:nvPr>
        </p:nvSpPr>
        <p:spPr>
          <a:xfrm>
            <a:off x="415600" y="1536633"/>
            <a:ext cx="11360800" cy="4813200"/>
          </a:xfrm>
          <a:prstGeom prst="rect">
            <a:avLst/>
          </a:prstGeom>
        </p:spPr>
        <p:txBody>
          <a:bodyPr spcFirstLastPara="1" wrap="square" lIns="121900" tIns="121900" rIns="121900" bIns="121900" anchor="t" anchorCtr="0">
            <a:normAutofit/>
          </a:bodyPr>
          <a:lstStyle/>
          <a:p>
            <a:pPr indent="-448722">
              <a:buClr>
                <a:schemeClr val="dk1"/>
              </a:buClr>
              <a:buSzPts val="1700"/>
              <a:buChar char="-"/>
            </a:pPr>
            <a:r>
              <a:rPr lang="en">
                <a:solidFill>
                  <a:schemeClr val="dk1"/>
                </a:solidFill>
              </a:rPr>
              <a:t>Estarás frente a la cámara, así que no hay teléfonos. :) </a:t>
            </a:r>
            <a:endParaRPr>
              <a:solidFill>
                <a:schemeClr val="dk1"/>
              </a:solidFill>
            </a:endParaRPr>
          </a:p>
          <a:p>
            <a:pPr indent="-448722">
              <a:buClr>
                <a:schemeClr val="dk1"/>
              </a:buClr>
              <a:buSzPts val="1700"/>
              <a:buChar char="-"/>
            </a:pPr>
            <a:r>
              <a:rPr lang="en">
                <a:solidFill>
                  <a:schemeClr val="dk1"/>
                </a:solidFill>
              </a:rPr>
              <a:t>Si necesita ayuda, utilice el botón "solicitar ayuda" dentro de la prueba. </a:t>
            </a:r>
            <a:endParaRPr>
              <a:solidFill>
                <a:schemeClr val="dk1"/>
              </a:solidFill>
            </a:endParaRPr>
          </a:p>
          <a:p>
            <a:pPr indent="-448722">
              <a:buClr>
                <a:schemeClr val="dk1"/>
              </a:buClr>
              <a:buSzPts val="1700"/>
              <a:buChar char="-"/>
            </a:pPr>
            <a:r>
              <a:rPr lang="en">
                <a:solidFill>
                  <a:schemeClr val="dk1"/>
                </a:solidFill>
              </a:rPr>
              <a:t>Primero leerá una breve selección y luego responderá algunas preguntas o escribirá sobre lo que leyó.</a:t>
            </a:r>
            <a:endParaRPr>
              <a:solidFill>
                <a:schemeClr val="dk1"/>
              </a:solidFill>
            </a:endParaRPr>
          </a:p>
          <a:p>
            <a:pPr indent="-474121">
              <a:buClr>
                <a:schemeClr val="dk1"/>
              </a:buClr>
              <a:buSzPts val="2000"/>
              <a:buChar char="-"/>
            </a:pPr>
            <a:r>
              <a:rPr lang="en" sz="2800" b="1">
                <a:solidFill>
                  <a:schemeClr val="dk1"/>
                </a:solidFill>
              </a:rPr>
              <a:t>¡Debes responder algo para cada pregunta antes de pasar a la siguiente! </a:t>
            </a:r>
            <a:endParaRPr sz="2800" b="1">
              <a:solidFill>
                <a:schemeClr val="dk1"/>
              </a:solidFill>
            </a:endParaRPr>
          </a:p>
          <a:p>
            <a:pPr lvl="1" indent="-448722">
              <a:buClr>
                <a:schemeClr val="dk1"/>
              </a:buClr>
              <a:buSzPts val="1700"/>
              <a:buChar char="-"/>
            </a:pPr>
            <a:r>
              <a:rPr lang="en">
                <a:solidFill>
                  <a:schemeClr val="dk1"/>
                </a:solidFill>
              </a:rPr>
              <a:t>Si no está seguro, escriba la respuesta que crea que es mejor y marque la pregunta para su revisión. </a:t>
            </a:r>
            <a:endParaRPr>
              <a:solidFill>
                <a:schemeClr val="dk1"/>
              </a:solidFill>
            </a:endParaRPr>
          </a:p>
          <a:p>
            <a:pPr lvl="1" indent="-448722">
              <a:buClr>
                <a:schemeClr val="dk1"/>
              </a:buClr>
              <a:buSzPts val="1700"/>
              <a:buChar char="-"/>
            </a:pPr>
            <a:r>
              <a:rPr lang="en">
                <a:solidFill>
                  <a:schemeClr val="dk1"/>
                </a:solidFill>
              </a:rPr>
              <a:t>Puede volver atrás y cambiarlo más tarde si lo desea. </a:t>
            </a:r>
            <a:endParaRPr>
              <a:solidFill>
                <a:schemeClr val="dk1"/>
              </a:solidFill>
            </a:endParaRPr>
          </a:p>
          <a:p>
            <a:pPr indent="-448722">
              <a:buClr>
                <a:schemeClr val="dk1"/>
              </a:buClr>
              <a:buSzPts val="1700"/>
              <a:buChar char="-"/>
            </a:pPr>
            <a:r>
              <a:rPr lang="en">
                <a:solidFill>
                  <a:schemeClr val="dk1"/>
                </a:solidFill>
              </a:rPr>
              <a:t>Cuando haya terminado con la prueba, notificará su maestro/a/x quien va a recordarles como revisaran sus respuestas antes de enviar el examen.   </a:t>
            </a:r>
            <a:endParaRPr sz="2533">
              <a:solidFill>
                <a:srgbClr val="FFFFFF"/>
              </a:solidFill>
            </a:endParaRPr>
          </a:p>
          <a:p>
            <a:pPr marL="0" indent="0">
              <a:spcBef>
                <a:spcPts val="1600"/>
              </a:spcBef>
              <a:spcAft>
                <a:spcPts val="1600"/>
              </a:spcAft>
              <a:buNone/>
            </a:pPr>
            <a:endParaRPr sz="2533">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Writing Section </a:t>
            </a:r>
            <a:endParaRPr/>
          </a:p>
        </p:txBody>
      </p:sp>
      <p:sp>
        <p:nvSpPr>
          <p:cNvPr id="173" name="Google Shape;173;p2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a:buClr>
                <a:srgbClr val="FFFFFF"/>
              </a:buClr>
              <a:buChar char="-"/>
            </a:pPr>
            <a:r>
              <a:rPr lang="en">
                <a:solidFill>
                  <a:srgbClr val="FFFFFF"/>
                </a:solidFill>
              </a:rPr>
              <a:t>You will be on camera, so no phones. :) </a:t>
            </a:r>
            <a:endParaRPr>
              <a:solidFill>
                <a:srgbClr val="FFFFFF"/>
              </a:solidFill>
            </a:endParaRPr>
          </a:p>
          <a:p>
            <a:pPr>
              <a:buClr>
                <a:schemeClr val="dk1"/>
              </a:buClr>
              <a:buChar char="-"/>
            </a:pPr>
            <a:r>
              <a:rPr lang="en">
                <a:solidFill>
                  <a:schemeClr val="dk1"/>
                </a:solidFill>
              </a:rPr>
              <a:t>If you need help, please use the ‘request help’ button within the test.  </a:t>
            </a:r>
            <a:endParaRPr>
              <a:solidFill>
                <a:srgbClr val="FFFFFF"/>
              </a:solidFill>
            </a:endParaRPr>
          </a:p>
          <a:p>
            <a:pPr>
              <a:buClr>
                <a:srgbClr val="FFFFFF"/>
              </a:buClr>
              <a:buChar char="-"/>
            </a:pPr>
            <a:r>
              <a:rPr lang="en">
                <a:solidFill>
                  <a:srgbClr val="FFFFFF"/>
                </a:solidFill>
              </a:rPr>
              <a:t>You will hear or read some questions, and then answer them by typing your response to the questions.</a:t>
            </a:r>
            <a:endParaRPr>
              <a:solidFill>
                <a:srgbClr val="FFFFFF"/>
              </a:solidFill>
            </a:endParaRPr>
          </a:p>
          <a:p>
            <a:pPr>
              <a:buClr>
                <a:srgbClr val="FFFFFF"/>
              </a:buClr>
              <a:buChar char="-"/>
            </a:pPr>
            <a:r>
              <a:rPr lang="en">
                <a:solidFill>
                  <a:srgbClr val="FFFFFF"/>
                </a:solidFill>
              </a:rPr>
              <a:t>You will have the time you need to write a complete response.</a:t>
            </a:r>
            <a:endParaRPr>
              <a:solidFill>
                <a:srgbClr val="FFFFFF"/>
              </a:solidFill>
            </a:endParaRPr>
          </a:p>
          <a:p>
            <a:pPr marL="1219170" indent="0">
              <a:spcBef>
                <a:spcPts val="1600"/>
              </a:spcBef>
              <a:buNone/>
            </a:pPr>
            <a:r>
              <a:rPr lang="en" sz="2000">
                <a:solidFill>
                  <a:srgbClr val="FFFFFF"/>
                </a:solidFill>
              </a:rPr>
              <a:t>- Try to answer the best you can on every question completely!</a:t>
            </a:r>
            <a:endParaRPr sz="2000">
              <a:solidFill>
                <a:srgbClr val="FFFFFF"/>
              </a:solidFill>
            </a:endParaRPr>
          </a:p>
          <a:p>
            <a:pPr>
              <a:spcBef>
                <a:spcPts val="1600"/>
              </a:spcBef>
              <a:buClr>
                <a:srgbClr val="FFFFFF"/>
              </a:buClr>
              <a:buChar char="-"/>
            </a:pPr>
            <a:r>
              <a:rPr lang="en" sz="2667">
                <a:solidFill>
                  <a:schemeClr val="dk1"/>
                </a:solidFill>
              </a:rPr>
              <a:t>If you are unsure, write the answer you think is best and flag the question for review.</a:t>
            </a:r>
            <a:endParaRPr>
              <a:solidFill>
                <a:srgbClr val="FFFFFF"/>
              </a:solidFill>
            </a:endParaRPr>
          </a:p>
          <a:p>
            <a:pPr>
              <a:buClr>
                <a:srgbClr val="FFFFFF"/>
              </a:buClr>
              <a:buChar char="-"/>
            </a:pPr>
            <a:r>
              <a:rPr lang="en">
                <a:solidFill>
                  <a:srgbClr val="FFFFFF"/>
                </a:solidFill>
              </a:rPr>
              <a:t>You may go back and change your answers at anytime in the test.</a:t>
            </a:r>
            <a:endParaRPr>
              <a:solidFill>
                <a:srgbClr val="FFFFFF"/>
              </a:solidFill>
            </a:endParaRPr>
          </a:p>
          <a:p>
            <a:pPr indent="-448722">
              <a:buClr>
                <a:srgbClr val="FFFFFF"/>
              </a:buClr>
              <a:buSzPts val="1700"/>
              <a:buChar char="-"/>
            </a:pPr>
            <a:r>
              <a:rPr lang="en" sz="2267">
                <a:solidFill>
                  <a:srgbClr val="FFFFFF"/>
                </a:solidFill>
              </a:rPr>
              <a:t>When you are finished with the test, let your teacher know.  She or he will let you know how to check your work before submitting the test.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Writing Section </a:t>
            </a:r>
            <a:endParaRPr/>
          </a:p>
        </p:txBody>
      </p:sp>
      <p:sp>
        <p:nvSpPr>
          <p:cNvPr id="179" name="Google Shape;179;p29"/>
          <p:cNvSpPr txBox="1">
            <a:spLocks noGrp="1"/>
          </p:cNvSpPr>
          <p:nvPr>
            <p:ph type="body" idx="1"/>
          </p:nvPr>
        </p:nvSpPr>
        <p:spPr>
          <a:xfrm>
            <a:off x="415600" y="1536633"/>
            <a:ext cx="11360800" cy="4813200"/>
          </a:xfrm>
          <a:prstGeom prst="rect">
            <a:avLst/>
          </a:prstGeom>
        </p:spPr>
        <p:txBody>
          <a:bodyPr spcFirstLastPara="1" wrap="square" lIns="121900" tIns="121900" rIns="121900" bIns="121900" anchor="t" anchorCtr="0">
            <a:normAutofit/>
          </a:bodyPr>
          <a:lstStyle/>
          <a:p>
            <a:pPr indent="-448722">
              <a:buClr>
                <a:schemeClr val="dk1"/>
              </a:buClr>
              <a:buSzPts val="1700"/>
              <a:buChar char="-"/>
            </a:pPr>
            <a:r>
              <a:rPr lang="en">
                <a:solidFill>
                  <a:schemeClr val="dk1"/>
                </a:solidFill>
              </a:rPr>
              <a:t>Estarás frente a la cámara, así que no hay teléfonos. :) </a:t>
            </a:r>
            <a:endParaRPr>
              <a:solidFill>
                <a:schemeClr val="dk1"/>
              </a:solidFill>
            </a:endParaRPr>
          </a:p>
          <a:p>
            <a:pPr indent="-448722">
              <a:buClr>
                <a:schemeClr val="dk1"/>
              </a:buClr>
              <a:buSzPts val="1700"/>
              <a:buChar char="-"/>
            </a:pPr>
            <a:r>
              <a:rPr lang="en">
                <a:solidFill>
                  <a:schemeClr val="dk1"/>
                </a:solidFill>
              </a:rPr>
              <a:t>Si necesita ayuda, utilice el botón "solicitar ayuda" dentro de la prueba. </a:t>
            </a:r>
            <a:endParaRPr>
              <a:solidFill>
                <a:schemeClr val="dk1"/>
              </a:solidFill>
            </a:endParaRPr>
          </a:p>
          <a:p>
            <a:pPr indent="-448722">
              <a:buClr>
                <a:schemeClr val="dk1"/>
              </a:buClr>
              <a:buSzPts val="1700"/>
              <a:buChar char="-"/>
            </a:pPr>
            <a:r>
              <a:rPr lang="en">
                <a:solidFill>
                  <a:schemeClr val="dk1"/>
                </a:solidFill>
              </a:rPr>
              <a:t>Primero leerá o escuchará una breve selección y luego responderá algunas preguntas o escribirá sobre lo que leyó.</a:t>
            </a:r>
            <a:endParaRPr>
              <a:solidFill>
                <a:schemeClr val="dk1"/>
              </a:solidFill>
            </a:endParaRPr>
          </a:p>
          <a:p>
            <a:pPr indent="-474121">
              <a:buClr>
                <a:schemeClr val="dk1"/>
              </a:buClr>
              <a:buSzPts val="2000"/>
              <a:buChar char="-"/>
            </a:pPr>
            <a:r>
              <a:rPr lang="en">
                <a:solidFill>
                  <a:schemeClr val="dk1"/>
                </a:solidFill>
              </a:rPr>
              <a:t>Tendrá cualquier tiempo que necesitará para escribir respuestas totalmente completas.</a:t>
            </a:r>
            <a:endParaRPr>
              <a:solidFill>
                <a:schemeClr val="dk1"/>
              </a:solidFill>
            </a:endParaRPr>
          </a:p>
          <a:p>
            <a:pPr lvl="1" indent="-448722">
              <a:buClr>
                <a:schemeClr val="dk1"/>
              </a:buClr>
              <a:buSzPts val="1700"/>
              <a:buChar char="-"/>
            </a:pPr>
            <a:r>
              <a:rPr lang="en">
                <a:solidFill>
                  <a:schemeClr val="dk1"/>
                </a:solidFill>
              </a:rPr>
              <a:t>Si no está seguro, escriba la respuesta que crea que es mejor y marque la pregunta para su revisión. </a:t>
            </a:r>
            <a:endParaRPr>
              <a:solidFill>
                <a:schemeClr val="dk1"/>
              </a:solidFill>
            </a:endParaRPr>
          </a:p>
          <a:p>
            <a:pPr lvl="1" indent="-448722">
              <a:buClr>
                <a:schemeClr val="dk1"/>
              </a:buClr>
              <a:buSzPts val="1700"/>
              <a:buChar char="-"/>
            </a:pPr>
            <a:r>
              <a:rPr lang="en">
                <a:solidFill>
                  <a:schemeClr val="dk1"/>
                </a:solidFill>
              </a:rPr>
              <a:t>Puede volver atrás y cambiarlo más tarde si lo desea.</a:t>
            </a:r>
            <a:endParaRPr>
              <a:solidFill>
                <a:schemeClr val="dk1"/>
              </a:solidFill>
            </a:endParaRPr>
          </a:p>
          <a:p>
            <a:pPr indent="-448722">
              <a:buClr>
                <a:schemeClr val="dk1"/>
              </a:buClr>
              <a:buSzPts val="1700"/>
              <a:buChar char="-"/>
            </a:pPr>
            <a:r>
              <a:rPr lang="en">
                <a:solidFill>
                  <a:schemeClr val="dk1"/>
                </a:solidFill>
              </a:rPr>
              <a:t>Cuando haya terminado con la prueba, notificará su maestro/a/x quien va a recordarles como revisaran sus respuestas antes de enviar el examen.   </a:t>
            </a:r>
            <a:endParaRPr sz="2533">
              <a:solidFill>
                <a:srgbClr val="FFFFFF"/>
              </a:solidFill>
            </a:endParaRPr>
          </a:p>
          <a:p>
            <a:pPr marL="0" indent="0">
              <a:spcBef>
                <a:spcPts val="1600"/>
              </a:spcBef>
              <a:spcAft>
                <a:spcPts val="1600"/>
              </a:spcAft>
              <a:buNone/>
            </a:pPr>
            <a:endParaRPr sz="2533">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8ADB0E-B659-458D-BEEA-0402BF2204DC}"/>
              </a:ext>
            </a:extLst>
          </p:cNvPr>
          <p:cNvPicPr>
            <a:picLocks noChangeAspect="1"/>
          </p:cNvPicPr>
          <p:nvPr/>
        </p:nvPicPr>
        <p:blipFill rotWithShape="1">
          <a:blip r:embed="rId3"/>
          <a:srcRect l="22363" t="16804" r="22363" b="8310"/>
          <a:stretch/>
        </p:blipFill>
        <p:spPr>
          <a:xfrm>
            <a:off x="1323583" y="112688"/>
            <a:ext cx="9544833" cy="7273944"/>
          </a:xfrm>
          <a:prstGeom prst="rect">
            <a:avLst/>
          </a:prstGeom>
        </p:spPr>
      </p:pic>
      <p:sp>
        <p:nvSpPr>
          <p:cNvPr id="8" name="TextBox 7">
            <a:extLst>
              <a:ext uri="{FF2B5EF4-FFF2-40B4-BE49-F238E27FC236}">
                <a16:creationId xmlns:a16="http://schemas.microsoft.com/office/drawing/2014/main" id="{080966B3-2D37-48DC-AD9B-E627CA5FDA49}"/>
              </a:ext>
            </a:extLst>
          </p:cNvPr>
          <p:cNvSpPr txBox="1"/>
          <p:nvPr/>
        </p:nvSpPr>
        <p:spPr>
          <a:xfrm>
            <a:off x="367430" y="344698"/>
            <a:ext cx="2893512" cy="369332"/>
          </a:xfrm>
          <a:prstGeom prst="rect">
            <a:avLst/>
          </a:prstGeom>
          <a:noFill/>
        </p:spPr>
        <p:txBody>
          <a:bodyPr wrap="square" rtlCol="0">
            <a:spAutoFit/>
          </a:bodyPr>
          <a:lstStyle/>
          <a:p>
            <a:r>
              <a:rPr lang="en-US" b="1" dirty="0"/>
              <a:t>Home Language Survey</a:t>
            </a:r>
          </a:p>
        </p:txBody>
      </p:sp>
      <p:sp>
        <p:nvSpPr>
          <p:cNvPr id="9" name="Rectangle 8">
            <a:extLst>
              <a:ext uri="{FF2B5EF4-FFF2-40B4-BE49-F238E27FC236}">
                <a16:creationId xmlns:a16="http://schemas.microsoft.com/office/drawing/2014/main" id="{4C1F98BC-718D-4C45-9227-C414CEBE746D}"/>
              </a:ext>
            </a:extLst>
          </p:cNvPr>
          <p:cNvSpPr/>
          <p:nvPr/>
        </p:nvSpPr>
        <p:spPr>
          <a:xfrm>
            <a:off x="150312" y="294640"/>
            <a:ext cx="3294346" cy="4694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308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FAQ</a:t>
            </a:r>
            <a:endParaRPr/>
          </a:p>
        </p:txBody>
      </p:sp>
      <p:sp>
        <p:nvSpPr>
          <p:cNvPr id="185" name="Google Shape;185;p30"/>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t" anchorCtr="0">
            <a:normAutofit fontScale="85000" lnSpcReduction="10000"/>
          </a:bodyPr>
          <a:lstStyle/>
          <a:p>
            <a:pPr marL="0" indent="0">
              <a:buNone/>
            </a:pPr>
            <a:r>
              <a:rPr lang="en" sz="2133">
                <a:solidFill>
                  <a:srgbClr val="FFFFFF"/>
                </a:solidFill>
              </a:rPr>
              <a:t>Q: I need help during the test but I can’t use my phone! What do I do? </a:t>
            </a:r>
            <a:endParaRPr sz="2133">
              <a:solidFill>
                <a:srgbClr val="FFFFFF"/>
              </a:solidFill>
            </a:endParaRPr>
          </a:p>
          <a:p>
            <a:pPr marL="0" indent="0">
              <a:spcBef>
                <a:spcPts val="1600"/>
              </a:spcBef>
              <a:buNone/>
            </a:pPr>
            <a:r>
              <a:rPr lang="en" sz="2133">
                <a:solidFill>
                  <a:srgbClr val="FFFFFF"/>
                </a:solidFill>
              </a:rPr>
              <a:t>A: Use the ‘raise hand’ feature IN the test. You can type with us or talk with us via video :) </a:t>
            </a:r>
            <a:endParaRPr sz="2133">
              <a:solidFill>
                <a:srgbClr val="FFFFFF"/>
              </a:solidFill>
            </a:endParaRPr>
          </a:p>
          <a:p>
            <a:pPr marL="0" indent="0">
              <a:spcBef>
                <a:spcPts val="1600"/>
              </a:spcBef>
              <a:buNone/>
            </a:pPr>
            <a:endParaRPr sz="2133">
              <a:solidFill>
                <a:srgbClr val="FFFFFF"/>
              </a:solidFill>
            </a:endParaRPr>
          </a:p>
          <a:p>
            <a:pPr marL="0" indent="0">
              <a:spcBef>
                <a:spcPts val="1600"/>
              </a:spcBef>
              <a:buNone/>
            </a:pPr>
            <a:r>
              <a:rPr lang="en" sz="2133">
                <a:solidFill>
                  <a:srgbClr val="FFFFFF"/>
                </a:solidFill>
              </a:rPr>
              <a:t>Q: Where can I find my SSID number?</a:t>
            </a:r>
            <a:endParaRPr sz="2133">
              <a:solidFill>
                <a:srgbClr val="FFFFFF"/>
              </a:solidFill>
            </a:endParaRPr>
          </a:p>
          <a:p>
            <a:pPr marL="0" indent="0">
              <a:spcBef>
                <a:spcPts val="1600"/>
              </a:spcBef>
              <a:buNone/>
            </a:pPr>
            <a:r>
              <a:rPr lang="en" sz="2133">
                <a:solidFill>
                  <a:srgbClr val="FFFFFF"/>
                </a:solidFill>
              </a:rPr>
              <a:t>A: First, make sure you write it in a safe place where you won’t lose it and others won’t see it. </a:t>
            </a:r>
            <a:endParaRPr sz="2133">
              <a:solidFill>
                <a:srgbClr val="FFFFFF"/>
              </a:solidFill>
            </a:endParaRPr>
          </a:p>
          <a:p>
            <a:pPr marL="0" indent="0">
              <a:spcBef>
                <a:spcPts val="1600"/>
              </a:spcBef>
              <a:spcAft>
                <a:spcPts val="1600"/>
              </a:spcAft>
              <a:buNone/>
            </a:pPr>
            <a:r>
              <a:rPr lang="en" sz="2133">
                <a:solidFill>
                  <a:srgbClr val="FFFFFF"/>
                </a:solidFill>
              </a:rPr>
              <a:t>Second, you can ask your teacher. </a:t>
            </a:r>
            <a:endParaRPr sz="2133">
              <a:solidFill>
                <a:srgbClr val="FFFFFF"/>
              </a:solidFill>
            </a:endParaRPr>
          </a:p>
        </p:txBody>
      </p:sp>
      <p:sp>
        <p:nvSpPr>
          <p:cNvPr id="186" name="Google Shape;186;p30"/>
          <p:cNvSpPr txBox="1">
            <a:spLocks noGrp="1"/>
          </p:cNvSpPr>
          <p:nvPr>
            <p:ph type="body" idx="2"/>
          </p:nvPr>
        </p:nvSpPr>
        <p:spPr>
          <a:xfrm>
            <a:off x="6443200" y="1536633"/>
            <a:ext cx="5333200" cy="4555200"/>
          </a:xfrm>
          <a:prstGeom prst="rect">
            <a:avLst/>
          </a:prstGeom>
        </p:spPr>
        <p:txBody>
          <a:bodyPr spcFirstLastPara="1" wrap="square" lIns="121900" tIns="121900" rIns="121900" bIns="121900" anchor="t" anchorCtr="0">
            <a:normAutofit/>
          </a:bodyPr>
          <a:lstStyle/>
          <a:p>
            <a:pPr marL="0" indent="0">
              <a:buNone/>
            </a:pPr>
            <a:r>
              <a:rPr lang="en" sz="2133">
                <a:solidFill>
                  <a:srgbClr val="FFFFFF"/>
                </a:solidFill>
              </a:rPr>
              <a:t>Q: I got logged off! </a:t>
            </a:r>
            <a:endParaRPr sz="2133">
              <a:solidFill>
                <a:srgbClr val="FFFFFF"/>
              </a:solidFill>
            </a:endParaRPr>
          </a:p>
          <a:p>
            <a:pPr marL="0" indent="0">
              <a:spcBef>
                <a:spcPts val="1600"/>
              </a:spcBef>
              <a:buNone/>
            </a:pPr>
            <a:r>
              <a:rPr lang="en" sz="2133">
                <a:solidFill>
                  <a:srgbClr val="FFFFFF"/>
                </a:solidFill>
              </a:rPr>
              <a:t>A: That is ok - just log back in! You will start from where you left off. </a:t>
            </a:r>
            <a:endParaRPr sz="2133">
              <a:solidFill>
                <a:srgbClr val="FFFFFF"/>
              </a:solidFill>
            </a:endParaRPr>
          </a:p>
          <a:p>
            <a:pPr marL="0" indent="0">
              <a:spcBef>
                <a:spcPts val="1600"/>
              </a:spcBef>
              <a:buNone/>
            </a:pPr>
            <a:endParaRPr sz="2133">
              <a:solidFill>
                <a:srgbClr val="FFFFFF"/>
              </a:solidFill>
            </a:endParaRPr>
          </a:p>
          <a:p>
            <a:pPr marL="0" indent="0">
              <a:spcBef>
                <a:spcPts val="1600"/>
              </a:spcBef>
              <a:buNone/>
            </a:pPr>
            <a:r>
              <a:rPr lang="en" sz="2133">
                <a:solidFill>
                  <a:srgbClr val="FFFFFF"/>
                </a:solidFill>
              </a:rPr>
              <a:t>Q: I lost my internet!! What do I do? </a:t>
            </a:r>
            <a:endParaRPr sz="2133">
              <a:solidFill>
                <a:srgbClr val="FFFFFF"/>
              </a:solidFill>
            </a:endParaRPr>
          </a:p>
          <a:p>
            <a:pPr marL="0" indent="0">
              <a:spcBef>
                <a:spcPts val="1600"/>
              </a:spcBef>
              <a:spcAft>
                <a:spcPts val="1600"/>
              </a:spcAft>
              <a:buNone/>
            </a:pPr>
            <a:r>
              <a:rPr lang="en" sz="2133">
                <a:solidFill>
                  <a:srgbClr val="FFFFFF"/>
                </a:solidFill>
              </a:rPr>
              <a:t>A: Try to reconnect. You can be away from your test for 20 minutes. </a:t>
            </a:r>
            <a:endParaRPr sz="2133">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08C85E-B531-4466-9A7D-D9BEE174B2AC}"/>
              </a:ext>
            </a:extLst>
          </p:cNvPr>
          <p:cNvPicPr>
            <a:picLocks noChangeAspect="1"/>
          </p:cNvPicPr>
          <p:nvPr/>
        </p:nvPicPr>
        <p:blipFill>
          <a:blip r:embed="rId2"/>
          <a:stretch>
            <a:fillRect/>
          </a:stretch>
        </p:blipFill>
        <p:spPr>
          <a:xfrm>
            <a:off x="2046101" y="0"/>
            <a:ext cx="10421471" cy="6858000"/>
          </a:xfrm>
          <a:prstGeom prst="rect">
            <a:avLst/>
          </a:prstGeom>
        </p:spPr>
      </p:pic>
      <p:sp>
        <p:nvSpPr>
          <p:cNvPr id="4" name="TextBox 3">
            <a:extLst>
              <a:ext uri="{FF2B5EF4-FFF2-40B4-BE49-F238E27FC236}">
                <a16:creationId xmlns:a16="http://schemas.microsoft.com/office/drawing/2014/main" id="{A92841A9-AC7C-4432-8461-9EE78F39C16F}"/>
              </a:ext>
            </a:extLst>
          </p:cNvPr>
          <p:cNvSpPr txBox="1"/>
          <p:nvPr/>
        </p:nvSpPr>
        <p:spPr>
          <a:xfrm>
            <a:off x="0" y="1163471"/>
            <a:ext cx="2317315" cy="2251065"/>
          </a:xfrm>
          <a:prstGeom prst="rect">
            <a:avLst/>
          </a:prstGeom>
          <a:noFill/>
        </p:spPr>
        <p:txBody>
          <a:bodyPr wrap="square" rtlCol="0">
            <a:spAutoFit/>
          </a:bodyPr>
          <a:lstStyle/>
          <a:p>
            <a:pPr>
              <a:lnSpc>
                <a:spcPct val="150000"/>
              </a:lnSpc>
            </a:pPr>
            <a:r>
              <a:rPr lang="en-US" sz="2400" b="1" dirty="0">
                <a:solidFill>
                  <a:srgbClr val="FF0000"/>
                </a:solidFill>
                <a:latin typeface="Calibri" panose="020F0502020204030204" pitchFamily="34" charset="0"/>
                <a:cs typeface="Calibri" panose="020F0502020204030204" pitchFamily="34" charset="0"/>
              </a:rPr>
              <a:t>Reclassification  </a:t>
            </a:r>
          </a:p>
          <a:p>
            <a:pPr>
              <a:lnSpc>
                <a:spcPct val="150000"/>
              </a:lnSpc>
            </a:pPr>
            <a:r>
              <a:rPr lang="en-US" sz="2400" b="1" dirty="0">
                <a:solidFill>
                  <a:srgbClr val="FF0000"/>
                </a:solidFill>
                <a:latin typeface="Calibri" panose="020F0502020204030204" pitchFamily="34" charset="0"/>
                <a:cs typeface="Calibri" panose="020F0502020204030204" pitchFamily="34" charset="0"/>
              </a:rPr>
              <a:t>Criteria based upon a student’s ELPAC score…</a:t>
            </a:r>
          </a:p>
        </p:txBody>
      </p:sp>
      <p:sp>
        <p:nvSpPr>
          <p:cNvPr id="2" name="Rectangle 1">
            <a:extLst>
              <a:ext uri="{FF2B5EF4-FFF2-40B4-BE49-F238E27FC236}">
                <a16:creationId xmlns:a16="http://schemas.microsoft.com/office/drawing/2014/main" id="{3611B569-83D4-4697-94E3-F245CB3B4123}"/>
              </a:ext>
            </a:extLst>
          </p:cNvPr>
          <p:cNvSpPr/>
          <p:nvPr/>
        </p:nvSpPr>
        <p:spPr>
          <a:xfrm>
            <a:off x="2279737" y="1164196"/>
            <a:ext cx="9695145" cy="2054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984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64FC65-CBC9-454F-AB7F-E6B16520B5A5}"/>
              </a:ext>
            </a:extLst>
          </p:cNvPr>
          <p:cNvPicPr>
            <a:picLocks noChangeAspect="1"/>
          </p:cNvPicPr>
          <p:nvPr/>
        </p:nvPicPr>
        <p:blipFill>
          <a:blip r:embed="rId2"/>
          <a:stretch>
            <a:fillRect/>
          </a:stretch>
        </p:blipFill>
        <p:spPr>
          <a:xfrm>
            <a:off x="1499794" y="0"/>
            <a:ext cx="10692206" cy="6858000"/>
          </a:xfrm>
          <a:prstGeom prst="rect">
            <a:avLst/>
          </a:prstGeom>
        </p:spPr>
      </p:pic>
      <p:sp>
        <p:nvSpPr>
          <p:cNvPr id="7" name="TextBox 6">
            <a:extLst>
              <a:ext uri="{FF2B5EF4-FFF2-40B4-BE49-F238E27FC236}">
                <a16:creationId xmlns:a16="http://schemas.microsoft.com/office/drawing/2014/main" id="{6242D054-E207-416F-9E42-D302C0870B7D}"/>
              </a:ext>
            </a:extLst>
          </p:cNvPr>
          <p:cNvSpPr txBox="1"/>
          <p:nvPr/>
        </p:nvSpPr>
        <p:spPr>
          <a:xfrm>
            <a:off x="175365" y="390818"/>
            <a:ext cx="2066795" cy="923330"/>
          </a:xfrm>
          <a:prstGeom prst="rect">
            <a:avLst/>
          </a:prstGeom>
          <a:noFill/>
        </p:spPr>
        <p:txBody>
          <a:bodyPr wrap="square">
            <a:spAutoFit/>
          </a:bodyPr>
          <a:lstStyle/>
          <a:p>
            <a:r>
              <a:rPr lang="en-US" sz="1800" b="1" dirty="0"/>
              <a:t>Reclassification  </a:t>
            </a:r>
          </a:p>
          <a:p>
            <a:r>
              <a:rPr lang="en-US" sz="1800" b="1" dirty="0"/>
              <a:t>Criteria</a:t>
            </a:r>
          </a:p>
          <a:p>
            <a:r>
              <a:rPr lang="en-US" b="1" dirty="0"/>
              <a:t>Continued…</a:t>
            </a:r>
            <a:endParaRPr lang="en-US" sz="1800" b="1" dirty="0"/>
          </a:p>
        </p:txBody>
      </p:sp>
    </p:spTree>
    <p:extLst>
      <p:ext uri="{BB962C8B-B14F-4D97-AF65-F5344CB8AC3E}">
        <p14:creationId xmlns:p14="http://schemas.microsoft.com/office/powerpoint/2010/main" val="3197676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 More:</a:t>
            </a:r>
          </a:p>
        </p:txBody>
      </p:sp>
      <p:sp>
        <p:nvSpPr>
          <p:cNvPr id="3" name="Slide Content"/>
          <p:cNvSpPr>
            <a:spLocks noGrp="1"/>
          </p:cNvSpPr>
          <p:nvPr>
            <p:ph idx="1"/>
          </p:nvPr>
        </p:nvSpPr>
        <p:spPr/>
        <p:txBody>
          <a:bodyPr>
            <a:normAutofit/>
          </a:bodyPr>
          <a:lstStyle/>
          <a:p>
            <a:pPr marL="0" indent="0">
              <a:buNone/>
            </a:pPr>
            <a:endParaRPr lang="en-US" dirty="0"/>
          </a:p>
          <a:p>
            <a:pPr marL="457200" indent="-457200"/>
            <a:r>
              <a:rPr lang="en-US" dirty="0"/>
              <a:t>Take an ELPAC Practice Test with your child at home</a:t>
            </a:r>
          </a:p>
          <a:p>
            <a:pPr marL="457200" lvl="1" indent="0">
              <a:buNone/>
            </a:pPr>
            <a:r>
              <a:rPr lang="en-US" dirty="0">
                <a:hlinkClick r:id="rId4" tooltip="ELPAC Practice Test Web Page"/>
              </a:rPr>
              <a:t>http://www.elpac.org/resources/practicetests/</a:t>
            </a:r>
            <a:endParaRPr lang="en-US" dirty="0"/>
          </a:p>
          <a:p>
            <a:pPr marL="914400" lvl="1" indent="-457200"/>
            <a:endParaRPr lang="en-US" dirty="0"/>
          </a:p>
          <a:p>
            <a:pPr marL="914400" lvl="1" indent="-457200"/>
            <a:endParaRPr lang="en-US" dirty="0"/>
          </a:p>
          <a:p>
            <a:pPr marL="457200" indent="-457200"/>
            <a:r>
              <a:rPr lang="en-US" dirty="0"/>
              <a:t>Starting Smarter</a:t>
            </a:r>
          </a:p>
          <a:p>
            <a:pPr marL="457200" lvl="1" indent="0">
              <a:buNone/>
            </a:pPr>
            <a:r>
              <a:rPr lang="en-US" u="sng" dirty="0">
                <a:solidFill>
                  <a:srgbClr val="0000FF"/>
                </a:solidFill>
                <a:hlinkClick r:id="rId5" tooltip="Starting Smarter Website"/>
              </a:rPr>
              <a:t>https://elpac.startingsmarter.org</a:t>
            </a:r>
            <a:endParaRPr lang="en-US" u="sng" dirty="0">
              <a:solidFill>
                <a:srgbClr val="0000FF"/>
              </a:solidFill>
            </a:endParaRPr>
          </a:p>
          <a:p>
            <a:pPr marL="457200" indent="-457200"/>
            <a:endParaRPr lang="en-US" dirty="0"/>
          </a:p>
        </p:txBody>
      </p:sp>
    </p:spTree>
    <p:custDataLst>
      <p:tags r:id="rId1"/>
    </p:custDataLst>
    <p:extLst>
      <p:ext uri="{BB962C8B-B14F-4D97-AF65-F5344CB8AC3E}">
        <p14:creationId xmlns:p14="http://schemas.microsoft.com/office/powerpoint/2010/main" val="1728277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pic>
        <p:nvPicPr>
          <p:cNvPr id="3" name="Content Placeholder 2" descr="Q&amp;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81013" y="1532192"/>
            <a:ext cx="6029973" cy="4720533"/>
          </a:xfrm>
        </p:spPr>
      </p:pic>
    </p:spTree>
    <p:custDataLst>
      <p:tags r:id="rId1"/>
    </p:custDataLst>
    <p:extLst>
      <p:ext uri="{BB962C8B-B14F-4D97-AF65-F5344CB8AC3E}">
        <p14:creationId xmlns:p14="http://schemas.microsoft.com/office/powerpoint/2010/main" val="146950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a:t>
            </a:r>
          </a:p>
        </p:txBody>
      </p:sp>
      <p:sp>
        <p:nvSpPr>
          <p:cNvPr id="7" name="Text Placeholder 6"/>
          <p:cNvSpPr>
            <a:spLocks noGrp="1"/>
          </p:cNvSpPr>
          <p:nvPr>
            <p:ph type="body" idx="1"/>
          </p:nvPr>
        </p:nvSpPr>
        <p:spPr/>
        <p:txBody>
          <a:bodyPr>
            <a:normAutofit/>
          </a:bodyPr>
          <a:lstStyle/>
          <a:p>
            <a:pPr algn="ctr"/>
            <a:r>
              <a:rPr lang="en-US" sz="3200" dirty="0"/>
              <a:t>Initial ELPAC</a:t>
            </a:r>
          </a:p>
        </p:txBody>
      </p:sp>
      <p:sp>
        <p:nvSpPr>
          <p:cNvPr id="8" name="Text Placeholder 7"/>
          <p:cNvSpPr>
            <a:spLocks noGrp="1"/>
          </p:cNvSpPr>
          <p:nvPr>
            <p:ph type="body" sz="quarter" idx="3"/>
          </p:nvPr>
        </p:nvSpPr>
        <p:spPr/>
        <p:txBody>
          <a:bodyPr>
            <a:normAutofit/>
          </a:bodyPr>
          <a:lstStyle/>
          <a:p>
            <a:pPr algn="ctr"/>
            <a:r>
              <a:rPr lang="en-US" sz="3200" dirty="0"/>
              <a:t>Summative ELPAC</a:t>
            </a:r>
          </a:p>
        </p:txBody>
      </p:sp>
      <p:pic>
        <p:nvPicPr>
          <p:cNvPr id="4" name="Content Placeholder 3" descr="The goal of Summative ELPAC administration is to support students until they are reclassified."/>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84373" y="2505075"/>
            <a:ext cx="4758841" cy="3684588"/>
          </a:xfrm>
        </p:spPr>
      </p:pic>
      <p:pic>
        <p:nvPicPr>
          <p:cNvPr id="6" name="Content Placeholder 5" descr="The goal of Initial ELPAC administration is to determine whether students need help learning English."/>
          <p:cNvPicPr>
            <a:picLocks noGrp="1" noChangeAspect="1"/>
          </p:cNvPicPr>
          <p:nvPr>
            <p:ph sz="half" idx="2"/>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64838" y="2505075"/>
            <a:ext cx="4907687" cy="3684588"/>
          </a:xfrm>
        </p:spPr>
      </p:pic>
    </p:spTree>
    <p:custDataLst>
      <p:tags r:id="rId1"/>
    </p:custDataLst>
    <p:extLst>
      <p:ext uri="{BB962C8B-B14F-4D97-AF65-F5344CB8AC3E}">
        <p14:creationId xmlns:p14="http://schemas.microsoft.com/office/powerpoint/2010/main" val="331478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a:t>
            </a:r>
          </a:p>
        </p:txBody>
      </p:sp>
      <p:pic>
        <p:nvPicPr>
          <p:cNvPr id="2" name="Content Placeholder 1" descr="Graphic illustration depicting a group of students seated at desk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88033" y="3829605"/>
            <a:ext cx="7271149" cy="3028395"/>
          </a:xfrm>
        </p:spPr>
      </p:pic>
      <p:pic>
        <p:nvPicPr>
          <p:cNvPr id="10" name="Content Placeholder 9" descr="Listening, Speaking, Reading, and Writing."/>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866183" y="760620"/>
            <a:ext cx="3540369" cy="3604935"/>
          </a:xfrm>
        </p:spPr>
      </p:pic>
      <p:sp>
        <p:nvSpPr>
          <p:cNvPr id="40" name="TextBox 39">
            <a:extLst>
              <a:ext uri="{FF2B5EF4-FFF2-40B4-BE49-F238E27FC236}">
                <a16:creationId xmlns:a16="http://schemas.microsoft.com/office/drawing/2014/main" id="{3A64BD76-1C19-4F54-8F00-7C5A4ACDE606}"/>
              </a:ext>
            </a:extLst>
          </p:cNvPr>
          <p:cNvSpPr txBox="1"/>
          <p:nvPr/>
        </p:nvSpPr>
        <p:spPr>
          <a:xfrm>
            <a:off x="4220469" y="743082"/>
            <a:ext cx="3751061" cy="461665"/>
          </a:xfrm>
          <a:prstGeom prst="rect">
            <a:avLst/>
          </a:prstGeom>
          <a:noFill/>
        </p:spPr>
        <p:txBody>
          <a:bodyPr wrap="square" rtlCol="0">
            <a:spAutoFit/>
          </a:bodyPr>
          <a:lstStyle/>
          <a:p>
            <a:r>
              <a:rPr lang="en-US" sz="2400" b="1" dirty="0">
                <a:solidFill>
                  <a:srgbClr val="0070C0"/>
                </a:solidFill>
              </a:rPr>
              <a:t>WCCUSD RAP Center</a:t>
            </a:r>
          </a:p>
        </p:txBody>
      </p:sp>
      <p:cxnSp>
        <p:nvCxnSpPr>
          <p:cNvPr id="42" name="Connector: Elbow 41">
            <a:extLst>
              <a:ext uri="{FF2B5EF4-FFF2-40B4-BE49-F238E27FC236}">
                <a16:creationId xmlns:a16="http://schemas.microsoft.com/office/drawing/2014/main" id="{254AE2AB-415B-434E-AD53-CF97285B9378}"/>
              </a:ext>
            </a:extLst>
          </p:cNvPr>
          <p:cNvCxnSpPr>
            <a:cxnSpLocks/>
          </p:cNvCxnSpPr>
          <p:nvPr/>
        </p:nvCxnSpPr>
        <p:spPr>
          <a:xfrm>
            <a:off x="5933081" y="1142813"/>
            <a:ext cx="1344459" cy="901556"/>
          </a:xfrm>
          <a:prstGeom prst="bentConnector3">
            <a:avLst>
              <a:gd name="adj1" fmla="val -31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DA9335C-E75A-4A0F-ABE9-3B2E6B4CCE58}"/>
              </a:ext>
            </a:extLst>
          </p:cNvPr>
          <p:cNvSpPr txBox="1"/>
          <p:nvPr/>
        </p:nvSpPr>
        <p:spPr>
          <a:xfrm>
            <a:off x="590689" y="1336483"/>
            <a:ext cx="4497888" cy="707886"/>
          </a:xfrm>
          <a:prstGeom prst="rect">
            <a:avLst/>
          </a:prstGeom>
          <a:noFill/>
        </p:spPr>
        <p:txBody>
          <a:bodyPr wrap="square" rtlCol="0">
            <a:spAutoFit/>
          </a:bodyPr>
          <a:lstStyle/>
          <a:p>
            <a:r>
              <a:rPr lang="en-US" sz="4000" b="1" dirty="0"/>
              <a:t>TK – 2</a:t>
            </a:r>
            <a:r>
              <a:rPr lang="en-US" sz="4000" b="1" baseline="30000" dirty="0"/>
              <a:t>nd</a:t>
            </a:r>
            <a:r>
              <a:rPr lang="en-US" sz="4000" b="1" dirty="0"/>
              <a:t> Grades</a:t>
            </a:r>
          </a:p>
        </p:txBody>
      </p:sp>
      <p:sp>
        <p:nvSpPr>
          <p:cNvPr id="62" name="Rectangle: Rounded Corners 61">
            <a:extLst>
              <a:ext uri="{FF2B5EF4-FFF2-40B4-BE49-F238E27FC236}">
                <a16:creationId xmlns:a16="http://schemas.microsoft.com/office/drawing/2014/main" id="{5ECECF78-F5F5-4AAD-9818-A34975927C87}"/>
              </a:ext>
            </a:extLst>
          </p:cNvPr>
          <p:cNvSpPr/>
          <p:nvPr/>
        </p:nvSpPr>
        <p:spPr>
          <a:xfrm>
            <a:off x="7513205" y="488515"/>
            <a:ext cx="4246324" cy="4246323"/>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B624272-F3E8-434A-B420-88FCC05A87DD}"/>
              </a:ext>
            </a:extLst>
          </p:cNvPr>
          <p:cNvSpPr txBox="1"/>
          <p:nvPr/>
        </p:nvSpPr>
        <p:spPr>
          <a:xfrm>
            <a:off x="388033" y="2275595"/>
            <a:ext cx="6473468" cy="1200329"/>
          </a:xfrm>
          <a:prstGeom prst="rect">
            <a:avLst/>
          </a:prstGeom>
          <a:noFill/>
        </p:spPr>
        <p:txBody>
          <a:bodyPr wrap="square" rtlCol="0">
            <a:spAutoFit/>
          </a:bodyPr>
          <a:lstStyle/>
          <a:p>
            <a:r>
              <a:rPr lang="en-US" dirty="0"/>
              <a:t>You will need to set up an appointment with the RAP Center!   Please make sure your PowerSchool Information is current!</a:t>
            </a:r>
          </a:p>
          <a:p>
            <a:r>
              <a:rPr lang="en-US" dirty="0"/>
              <a:t>If you need help updating your PowerSchool information, please call Ms. Ana B. at Dover.  510-231-1420</a:t>
            </a:r>
          </a:p>
        </p:txBody>
      </p:sp>
      <p:sp>
        <p:nvSpPr>
          <p:cNvPr id="64" name="TextBox 63">
            <a:extLst>
              <a:ext uri="{FF2B5EF4-FFF2-40B4-BE49-F238E27FC236}">
                <a16:creationId xmlns:a16="http://schemas.microsoft.com/office/drawing/2014/main" id="{DED3A8E6-3528-428D-B598-1518FCE40801}"/>
              </a:ext>
            </a:extLst>
          </p:cNvPr>
          <p:cNvSpPr txBox="1"/>
          <p:nvPr/>
        </p:nvSpPr>
        <p:spPr>
          <a:xfrm>
            <a:off x="8229599" y="4922103"/>
            <a:ext cx="3529929" cy="1600438"/>
          </a:xfrm>
          <a:prstGeom prst="rect">
            <a:avLst/>
          </a:prstGeom>
          <a:noFill/>
        </p:spPr>
        <p:txBody>
          <a:bodyPr wrap="square" rtlCol="0">
            <a:spAutoFit/>
          </a:bodyPr>
          <a:lstStyle/>
          <a:p>
            <a:endParaRPr lang="en-US" dirty="0"/>
          </a:p>
          <a:p>
            <a:pPr algn="ctr"/>
            <a:r>
              <a:rPr lang="en-US" b="1" dirty="0"/>
              <a:t>RAP Center Testing Schedule for grades TK – 2</a:t>
            </a:r>
            <a:r>
              <a:rPr lang="en-US" b="1" baseline="30000" dirty="0"/>
              <a:t>nd</a:t>
            </a:r>
            <a:r>
              <a:rPr lang="en-US" b="1" dirty="0"/>
              <a:t> :</a:t>
            </a:r>
          </a:p>
          <a:p>
            <a:pPr algn="ctr"/>
            <a:endParaRPr lang="en-US" sz="800" b="1" dirty="0"/>
          </a:p>
          <a:p>
            <a:pPr algn="ctr"/>
            <a:r>
              <a:rPr lang="en-US" b="1" dirty="0"/>
              <a:t>*To Be Announced*</a:t>
            </a:r>
          </a:p>
          <a:p>
            <a:pPr algn="ctr"/>
            <a:endParaRPr lang="en-US" dirty="0"/>
          </a:p>
        </p:txBody>
      </p:sp>
    </p:spTree>
    <p:custDataLst>
      <p:tags r:id="rId1"/>
    </p:custDataLst>
    <p:extLst>
      <p:ext uri="{BB962C8B-B14F-4D97-AF65-F5344CB8AC3E}">
        <p14:creationId xmlns:p14="http://schemas.microsoft.com/office/powerpoint/2010/main" val="422752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a:t>
            </a:r>
          </a:p>
        </p:txBody>
      </p:sp>
      <p:pic>
        <p:nvPicPr>
          <p:cNvPr id="2" name="Content Placeholder 1" descr="Graphic illustration depicting a group of students seated at desk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88033" y="3829605"/>
            <a:ext cx="7271149" cy="3028395"/>
          </a:xfrm>
        </p:spPr>
      </p:pic>
      <p:pic>
        <p:nvPicPr>
          <p:cNvPr id="10" name="Content Placeholder 9" descr="Listening, Speaking, Reading, and Writing."/>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866183" y="760620"/>
            <a:ext cx="3540369" cy="3604935"/>
          </a:xfrm>
        </p:spPr>
      </p:pic>
      <p:sp>
        <p:nvSpPr>
          <p:cNvPr id="4" name="TextBox 3">
            <a:extLst>
              <a:ext uri="{FF2B5EF4-FFF2-40B4-BE49-F238E27FC236}">
                <a16:creationId xmlns:a16="http://schemas.microsoft.com/office/drawing/2014/main" id="{16167C05-EA64-4529-9A62-2C63469F2F0A}"/>
              </a:ext>
            </a:extLst>
          </p:cNvPr>
          <p:cNvSpPr txBox="1"/>
          <p:nvPr/>
        </p:nvSpPr>
        <p:spPr>
          <a:xfrm>
            <a:off x="5480137" y="1294621"/>
            <a:ext cx="186637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mn-cs"/>
              </a:rPr>
              <a:t>Dover School</a:t>
            </a:r>
          </a:p>
        </p:txBody>
      </p:sp>
      <p:cxnSp>
        <p:nvCxnSpPr>
          <p:cNvPr id="35" name="Straight Arrow Connector 34">
            <a:extLst>
              <a:ext uri="{FF2B5EF4-FFF2-40B4-BE49-F238E27FC236}">
                <a16:creationId xmlns:a16="http://schemas.microsoft.com/office/drawing/2014/main" id="{2F82845C-6A9E-4EAA-A32E-62A9F7F4B102}"/>
              </a:ext>
            </a:extLst>
          </p:cNvPr>
          <p:cNvCxnSpPr/>
          <p:nvPr/>
        </p:nvCxnSpPr>
        <p:spPr>
          <a:xfrm>
            <a:off x="6688899" y="1781429"/>
            <a:ext cx="3068876" cy="1249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F33975F-86B9-42C7-94B5-F6C9871FEB12}"/>
              </a:ext>
            </a:extLst>
          </p:cNvPr>
          <p:cNvCxnSpPr/>
          <p:nvPr/>
        </p:nvCxnSpPr>
        <p:spPr>
          <a:xfrm>
            <a:off x="7177414" y="1663953"/>
            <a:ext cx="636017" cy="117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C06E842-09D6-4864-8282-8BB7474645B0}"/>
              </a:ext>
            </a:extLst>
          </p:cNvPr>
          <p:cNvCxnSpPr/>
          <p:nvPr/>
        </p:nvCxnSpPr>
        <p:spPr>
          <a:xfrm>
            <a:off x="6263014" y="1781429"/>
            <a:ext cx="1550417" cy="974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A64BD76-1C19-4F54-8F00-7C5A4ACDE606}"/>
              </a:ext>
            </a:extLst>
          </p:cNvPr>
          <p:cNvSpPr txBox="1"/>
          <p:nvPr/>
        </p:nvSpPr>
        <p:spPr>
          <a:xfrm>
            <a:off x="9561535" y="447173"/>
            <a:ext cx="263046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panose="020B0604020202020204"/>
                <a:ea typeface="+mn-ea"/>
                <a:cs typeface="+mn-cs"/>
              </a:rPr>
              <a:t>WCCUSD RAP Center</a:t>
            </a:r>
          </a:p>
        </p:txBody>
      </p:sp>
      <p:cxnSp>
        <p:nvCxnSpPr>
          <p:cNvPr id="42" name="Connector: Elbow 41">
            <a:extLst>
              <a:ext uri="{FF2B5EF4-FFF2-40B4-BE49-F238E27FC236}">
                <a16:creationId xmlns:a16="http://schemas.microsoft.com/office/drawing/2014/main" id="{254AE2AB-415B-434E-AD53-CF97285B9378}"/>
              </a:ext>
            </a:extLst>
          </p:cNvPr>
          <p:cNvCxnSpPr>
            <a:cxnSpLocks/>
          </p:cNvCxnSpPr>
          <p:nvPr/>
        </p:nvCxnSpPr>
        <p:spPr>
          <a:xfrm rot="5400000">
            <a:off x="11106608" y="1126974"/>
            <a:ext cx="1007153" cy="301760"/>
          </a:xfrm>
          <a:prstGeom prst="bentConnector3">
            <a:avLst>
              <a:gd name="adj1" fmla="val 99749"/>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DA9335C-E75A-4A0F-ABE9-3B2E6B4CCE58}"/>
              </a:ext>
            </a:extLst>
          </p:cNvPr>
          <p:cNvSpPr txBox="1"/>
          <p:nvPr/>
        </p:nvSpPr>
        <p:spPr>
          <a:xfrm>
            <a:off x="815151" y="1427486"/>
            <a:ext cx="449788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a:ea typeface="+mn-ea"/>
                <a:cs typeface="+mn-cs"/>
              </a:rPr>
              <a:t>3</a:t>
            </a:r>
            <a:r>
              <a:rPr kumimoji="0" lang="en-US" sz="4000" b="1" i="0" u="none" strike="noStrike" kern="1200" cap="none" spc="0" normalizeH="0" baseline="30000" noProof="0" dirty="0">
                <a:ln>
                  <a:noFill/>
                </a:ln>
                <a:solidFill>
                  <a:prstClr val="black"/>
                </a:solidFill>
                <a:effectLst/>
                <a:uLnTx/>
                <a:uFillTx/>
                <a:latin typeface="Arial" panose="020B0604020202020204"/>
                <a:ea typeface="+mn-ea"/>
                <a:cs typeface="+mn-cs"/>
              </a:rPr>
              <a:t>rd</a:t>
            </a:r>
            <a:r>
              <a:rPr kumimoji="0" lang="en-US" sz="4000" b="1" i="0" u="none" strike="noStrike" kern="1200" cap="none" spc="0" normalizeH="0" baseline="0" noProof="0" dirty="0">
                <a:ln>
                  <a:noFill/>
                </a:ln>
                <a:solidFill>
                  <a:prstClr val="black"/>
                </a:solidFill>
                <a:effectLst/>
                <a:uLnTx/>
                <a:uFillTx/>
                <a:latin typeface="Arial" panose="020B0604020202020204"/>
                <a:ea typeface="+mn-ea"/>
                <a:cs typeface="+mn-cs"/>
              </a:rPr>
              <a:t> – 6</a:t>
            </a:r>
            <a:r>
              <a:rPr kumimoji="0" lang="en-US" sz="4000" b="1" i="0" u="none" strike="noStrike" kern="1200" cap="none" spc="0" normalizeH="0" baseline="30000" noProof="0" dirty="0">
                <a:ln>
                  <a:noFill/>
                </a:ln>
                <a:solidFill>
                  <a:prstClr val="black"/>
                </a:solidFill>
                <a:effectLst/>
                <a:uLnTx/>
                <a:uFillTx/>
                <a:latin typeface="Arial" panose="020B0604020202020204"/>
                <a:ea typeface="+mn-ea"/>
                <a:cs typeface="+mn-cs"/>
              </a:rPr>
              <a:t>th</a:t>
            </a:r>
            <a:r>
              <a:rPr kumimoji="0" lang="en-US" sz="4000" b="1" i="0" u="none" strike="noStrike" kern="1200" cap="none" spc="0" normalizeH="0" baseline="0" noProof="0" dirty="0">
                <a:ln>
                  <a:noFill/>
                </a:ln>
                <a:solidFill>
                  <a:prstClr val="black"/>
                </a:solidFill>
                <a:effectLst/>
                <a:uLnTx/>
                <a:uFillTx/>
                <a:latin typeface="Arial" panose="020B0604020202020204"/>
                <a:ea typeface="+mn-ea"/>
                <a:cs typeface="+mn-cs"/>
              </a:rPr>
              <a:t> Grades</a:t>
            </a:r>
          </a:p>
        </p:txBody>
      </p:sp>
      <p:sp>
        <p:nvSpPr>
          <p:cNvPr id="5" name="TextBox 4">
            <a:extLst>
              <a:ext uri="{FF2B5EF4-FFF2-40B4-BE49-F238E27FC236}">
                <a16:creationId xmlns:a16="http://schemas.microsoft.com/office/drawing/2014/main" id="{C555D8C5-CAF5-43CC-8E09-93F7C2B3C1B3}"/>
              </a:ext>
            </a:extLst>
          </p:cNvPr>
          <p:cNvSpPr txBox="1"/>
          <p:nvPr/>
        </p:nvSpPr>
        <p:spPr>
          <a:xfrm>
            <a:off x="377061" y="2225773"/>
            <a:ext cx="6661161" cy="1754326"/>
          </a:xfrm>
          <a:prstGeom prst="rect">
            <a:avLst/>
          </a:prstGeom>
          <a:noFill/>
        </p:spPr>
        <p:txBody>
          <a:bodyPr wrap="square" rtlCol="0">
            <a:spAutoFit/>
          </a:bodyPr>
          <a:lstStyle/>
          <a:p>
            <a:r>
              <a:rPr lang="en-US" dirty="0"/>
              <a:t>You will need to set up an appointment with the RAP Center for the Speaking Section assessment!   </a:t>
            </a:r>
          </a:p>
          <a:p>
            <a:r>
              <a:rPr lang="en-US" dirty="0"/>
              <a:t>Please make sure your PowerSchool Information is current!</a:t>
            </a:r>
          </a:p>
          <a:p>
            <a:r>
              <a:rPr lang="en-US" dirty="0"/>
              <a:t>If you need help updating your PowerSchool information, please call Ms. Ana B. at Dover.  510-231-1420</a:t>
            </a:r>
          </a:p>
          <a:p>
            <a:endParaRPr lang="en-US" dirty="0"/>
          </a:p>
        </p:txBody>
      </p:sp>
      <p:sp>
        <p:nvSpPr>
          <p:cNvPr id="6" name="TextBox 5">
            <a:extLst>
              <a:ext uri="{FF2B5EF4-FFF2-40B4-BE49-F238E27FC236}">
                <a16:creationId xmlns:a16="http://schemas.microsoft.com/office/drawing/2014/main" id="{4CC72C63-4EA9-47D9-8BCA-C6ADD5EADB92}"/>
              </a:ext>
            </a:extLst>
          </p:cNvPr>
          <p:cNvSpPr txBox="1"/>
          <p:nvPr/>
        </p:nvSpPr>
        <p:spPr>
          <a:xfrm>
            <a:off x="7945677" y="4679002"/>
            <a:ext cx="4183693" cy="2708434"/>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Here is a </a:t>
            </a:r>
            <a:r>
              <a:rPr lang="en-US" b="1" u="sng" strike="noStrike" dirty="0">
                <a:solidFill>
                  <a:srgbClr val="000000"/>
                </a:solidFill>
                <a:latin typeface="Calibri" panose="020F0502020204030204" pitchFamily="34" charset="0"/>
              </a:rPr>
              <a:t>tentative</a:t>
            </a:r>
            <a:r>
              <a:rPr lang="en-US" strike="noStrike" dirty="0">
                <a:solidFill>
                  <a:srgbClr val="000000"/>
                </a:solidFill>
                <a:latin typeface="Calibri" panose="020F0502020204030204" pitchFamily="34" charset="0"/>
              </a:rPr>
              <a:t> </a:t>
            </a:r>
            <a:r>
              <a:rPr lang="en-US" sz="1800" b="0" i="0" u="none" strike="noStrike" dirty="0">
                <a:solidFill>
                  <a:srgbClr val="000000"/>
                </a:solidFill>
                <a:effectLst/>
                <a:latin typeface="Calibri" panose="020F0502020204030204" pitchFamily="34" charset="0"/>
              </a:rPr>
              <a:t>schedule </a:t>
            </a:r>
            <a:r>
              <a:rPr lang="en-US" sz="1800" b="0" i="0" u="sng" dirty="0">
                <a:solidFill>
                  <a:srgbClr val="000000"/>
                </a:solidFill>
                <a:effectLst/>
                <a:latin typeface="Calibri" panose="020F0502020204030204" pitchFamily="34" charset="0"/>
              </a:rPr>
              <a:t>for RAP Center administration of the ELPAC Speaking Section</a:t>
            </a:r>
            <a:r>
              <a:rPr lang="en-US" sz="1800" b="0" i="0" u="none" strike="noStrike" dirty="0">
                <a:solidFill>
                  <a:srgbClr val="000000"/>
                </a:solidFill>
                <a:effectLst/>
                <a:latin typeface="Calibri" panose="020F0502020204030204" pitchFamily="34" charset="0"/>
              </a:rPr>
              <a:t> for </a:t>
            </a:r>
            <a:r>
              <a:rPr lang="en-US" sz="1800" b="0" i="0" u="sng" dirty="0">
                <a:solidFill>
                  <a:srgbClr val="000000"/>
                </a:solidFill>
                <a:effectLst/>
                <a:latin typeface="Calibri" panose="020F0502020204030204" pitchFamily="34" charset="0"/>
              </a:rPr>
              <a:t>Grades 3-6</a:t>
            </a:r>
            <a:r>
              <a:rPr lang="en-US" sz="1800" b="0" i="0" u="none" strike="noStrike" dirty="0">
                <a:solidFill>
                  <a:srgbClr val="000000"/>
                </a:solidFill>
                <a:effectLst/>
                <a:latin typeface="Calibri" panose="020F0502020204030204" pitchFamily="34" charset="0"/>
              </a:rPr>
              <a:t>: </a:t>
            </a:r>
          </a:p>
          <a:p>
            <a:pPr rtl="0">
              <a:spcBef>
                <a:spcPts val="0"/>
              </a:spcBef>
              <a:spcAft>
                <a:spcPts val="0"/>
              </a:spcAft>
            </a:pPr>
            <a:endParaRPr lang="en-US" sz="800" b="0" dirty="0">
              <a:effectLst/>
            </a:endParaRPr>
          </a:p>
          <a:p>
            <a:pPr algn="ctr" rtl="0">
              <a:spcBef>
                <a:spcPts val="0"/>
              </a:spcBef>
              <a:spcAft>
                <a:spcPts val="0"/>
              </a:spcAft>
            </a:pPr>
            <a:r>
              <a:rPr lang="en-US" sz="1800" b="0" i="0" u="none" strike="noStrike" dirty="0">
                <a:solidFill>
                  <a:srgbClr val="000000"/>
                </a:solidFill>
                <a:effectLst/>
                <a:latin typeface="Calibri" panose="020F0502020204030204" pitchFamily="34" charset="0"/>
              </a:rPr>
              <a:t>March 15-16 grade 6 </a:t>
            </a:r>
            <a:endParaRPr lang="en-US" b="0" dirty="0">
              <a:effectLst/>
            </a:endParaRPr>
          </a:p>
          <a:p>
            <a:pPr algn="ctr" rtl="0">
              <a:spcBef>
                <a:spcPts val="0"/>
              </a:spcBef>
              <a:spcAft>
                <a:spcPts val="0"/>
              </a:spcAft>
            </a:pPr>
            <a:r>
              <a:rPr lang="en-US" sz="1800" b="0" i="0" u="none" strike="noStrike" dirty="0">
                <a:solidFill>
                  <a:srgbClr val="000000"/>
                </a:solidFill>
                <a:effectLst/>
                <a:latin typeface="Calibri" panose="020F0502020204030204" pitchFamily="34" charset="0"/>
              </a:rPr>
              <a:t>March 17-18 grade 5 </a:t>
            </a:r>
            <a:endParaRPr lang="en-US" b="0" dirty="0">
              <a:effectLst/>
            </a:endParaRPr>
          </a:p>
          <a:p>
            <a:pPr algn="ctr" rtl="0">
              <a:spcBef>
                <a:spcPts val="0"/>
              </a:spcBef>
              <a:spcAft>
                <a:spcPts val="0"/>
              </a:spcAft>
            </a:pPr>
            <a:r>
              <a:rPr lang="en-US" sz="1800" b="0" i="0" u="none" strike="noStrike" dirty="0">
                <a:solidFill>
                  <a:srgbClr val="000000"/>
                </a:solidFill>
                <a:effectLst/>
                <a:latin typeface="Calibri" panose="020F0502020204030204" pitchFamily="34" charset="0"/>
              </a:rPr>
              <a:t>March 19-23 grade 4 </a:t>
            </a:r>
            <a:endParaRPr lang="en-US" b="0" dirty="0">
              <a:effectLst/>
            </a:endParaRPr>
          </a:p>
          <a:p>
            <a:pPr algn="ctr" rtl="0">
              <a:spcBef>
                <a:spcPts val="0"/>
              </a:spcBef>
              <a:spcAft>
                <a:spcPts val="0"/>
              </a:spcAft>
            </a:pPr>
            <a:r>
              <a:rPr lang="en-US" sz="1800" b="0" i="0" u="none" strike="noStrike" dirty="0">
                <a:solidFill>
                  <a:srgbClr val="000000"/>
                </a:solidFill>
                <a:effectLst/>
                <a:latin typeface="Calibri" panose="020F0502020204030204" pitchFamily="34" charset="0"/>
              </a:rPr>
              <a:t>March 24-26 grade 3 </a:t>
            </a:r>
            <a:endParaRPr lang="en-US" b="0" dirty="0">
              <a:effectLst/>
            </a:endParaRPr>
          </a:p>
          <a:p>
            <a:br>
              <a:rPr lang="en-US" dirty="0"/>
            </a:br>
            <a:endParaRPr lang="en-US" dirty="0"/>
          </a:p>
        </p:txBody>
      </p:sp>
    </p:spTree>
    <p:custDataLst>
      <p:tags r:id="rId1"/>
    </p:custDataLst>
    <p:extLst>
      <p:ext uri="{BB962C8B-B14F-4D97-AF65-F5344CB8AC3E}">
        <p14:creationId xmlns:p14="http://schemas.microsoft.com/office/powerpoint/2010/main" val="19294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697505-E283-4FBC-8843-2FA6CA3FA309}"/>
              </a:ext>
            </a:extLst>
          </p:cNvPr>
          <p:cNvSpPr txBox="1"/>
          <p:nvPr/>
        </p:nvSpPr>
        <p:spPr>
          <a:xfrm>
            <a:off x="889350" y="400184"/>
            <a:ext cx="10413302" cy="2162772"/>
          </a:xfrm>
          <a:prstGeom prst="rect">
            <a:avLst/>
          </a:prstGeom>
          <a:noFill/>
        </p:spPr>
        <p:txBody>
          <a:bodyPr wrap="square" rtlCol="0">
            <a:spAutoFit/>
          </a:bodyPr>
          <a:lstStyle/>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Dover ELPAC Testing Schedule – Spring 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3</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- 6</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and RSP</a:t>
            </a:r>
          </a:p>
          <a:p>
            <a:pPr marL="0" marR="0" algn="ctr">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9" name="Table 8">
            <a:extLst>
              <a:ext uri="{FF2B5EF4-FFF2-40B4-BE49-F238E27FC236}">
                <a16:creationId xmlns:a16="http://schemas.microsoft.com/office/drawing/2014/main" id="{6A3F0466-7B0A-4BF4-95F0-18D5E5DEC93F}"/>
              </a:ext>
            </a:extLst>
          </p:cNvPr>
          <p:cNvGraphicFramePr>
            <a:graphicFrameLocks noGrp="1"/>
          </p:cNvGraphicFramePr>
          <p:nvPr>
            <p:extLst>
              <p:ext uri="{D42A27DB-BD31-4B8C-83A1-F6EECF244321}">
                <p14:modId xmlns:p14="http://schemas.microsoft.com/office/powerpoint/2010/main" val="3142245101"/>
              </p:ext>
            </p:extLst>
          </p:nvPr>
        </p:nvGraphicFramePr>
        <p:xfrm>
          <a:off x="889348" y="1764227"/>
          <a:ext cx="10413303" cy="2157784"/>
        </p:xfrm>
        <a:graphic>
          <a:graphicData uri="http://schemas.openxmlformats.org/drawingml/2006/table">
            <a:tbl>
              <a:tblPr firstRow="1" firstCol="1" bandRow="1">
                <a:tableStyleId>{5C22544A-7EE6-4342-B048-85BDC9FD1C3A}</a:tableStyleId>
              </a:tblPr>
              <a:tblGrid>
                <a:gridCol w="1342031">
                  <a:extLst>
                    <a:ext uri="{9D8B030D-6E8A-4147-A177-3AD203B41FA5}">
                      <a16:colId xmlns:a16="http://schemas.microsoft.com/office/drawing/2014/main" val="2257620879"/>
                    </a:ext>
                  </a:extLst>
                </a:gridCol>
                <a:gridCol w="1974015">
                  <a:extLst>
                    <a:ext uri="{9D8B030D-6E8A-4147-A177-3AD203B41FA5}">
                      <a16:colId xmlns:a16="http://schemas.microsoft.com/office/drawing/2014/main" val="2610700647"/>
                    </a:ext>
                  </a:extLst>
                </a:gridCol>
                <a:gridCol w="1728065">
                  <a:extLst>
                    <a:ext uri="{9D8B030D-6E8A-4147-A177-3AD203B41FA5}">
                      <a16:colId xmlns:a16="http://schemas.microsoft.com/office/drawing/2014/main" val="1288318873"/>
                    </a:ext>
                  </a:extLst>
                </a:gridCol>
                <a:gridCol w="1845204">
                  <a:extLst>
                    <a:ext uri="{9D8B030D-6E8A-4147-A177-3AD203B41FA5}">
                      <a16:colId xmlns:a16="http://schemas.microsoft.com/office/drawing/2014/main" val="1479202894"/>
                    </a:ext>
                  </a:extLst>
                </a:gridCol>
                <a:gridCol w="1866378">
                  <a:extLst>
                    <a:ext uri="{9D8B030D-6E8A-4147-A177-3AD203B41FA5}">
                      <a16:colId xmlns:a16="http://schemas.microsoft.com/office/drawing/2014/main" val="3471653492"/>
                    </a:ext>
                  </a:extLst>
                </a:gridCol>
                <a:gridCol w="1657610">
                  <a:extLst>
                    <a:ext uri="{9D8B030D-6E8A-4147-A177-3AD203B41FA5}">
                      <a16:colId xmlns:a16="http://schemas.microsoft.com/office/drawing/2014/main" val="2740160864"/>
                    </a:ext>
                  </a:extLst>
                </a:gridCol>
              </a:tblGrid>
              <a:tr h="507491">
                <a:tc>
                  <a:txBody>
                    <a:bodyPr/>
                    <a:lstStyle/>
                    <a:p>
                      <a:pPr marL="0" marR="0" algn="l">
                        <a:lnSpc>
                          <a:spcPct val="107000"/>
                        </a:lnSpc>
                        <a:spcBef>
                          <a:spcPts val="0"/>
                        </a:spcBef>
                        <a:spcAft>
                          <a:spcPts val="0"/>
                        </a:spcAft>
                      </a:pPr>
                      <a:r>
                        <a:rPr lang="en-US" sz="1200">
                          <a:effectLst/>
                          <a:highlight>
                            <a:srgbClr val="00FF00"/>
                          </a:highligh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Monday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Friday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916274"/>
                  </a:ext>
                </a:extLst>
              </a:tr>
              <a:tr h="507491">
                <a:tc>
                  <a:txBody>
                    <a:bodyPr/>
                    <a:lstStyle/>
                    <a:p>
                      <a:pPr marL="0" marR="0" algn="l">
                        <a:lnSpc>
                          <a:spcPct val="107000"/>
                        </a:lnSpc>
                        <a:spcBef>
                          <a:spcPts val="0"/>
                        </a:spcBef>
                        <a:spcAft>
                          <a:spcPts val="0"/>
                        </a:spcAft>
                      </a:pPr>
                      <a:r>
                        <a:rPr lang="en-US" sz="1200">
                          <a:effectLst/>
                        </a:rPr>
                        <a:t>10:00 – 10:15 am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Morning Meeting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0573070"/>
                  </a:ext>
                </a:extLst>
              </a:tr>
              <a:tr h="635311">
                <a:tc>
                  <a:txBody>
                    <a:bodyPr/>
                    <a:lstStyle/>
                    <a:p>
                      <a:pPr marL="0" marR="0" algn="l">
                        <a:lnSpc>
                          <a:spcPct val="107000"/>
                        </a:lnSpc>
                        <a:spcBef>
                          <a:spcPts val="0"/>
                        </a:spcBef>
                        <a:spcAft>
                          <a:spcPts val="0"/>
                        </a:spcAft>
                      </a:pPr>
                      <a:r>
                        <a:rPr lang="en-US" sz="1200">
                          <a:effectLst/>
                        </a:rPr>
                        <a:t>10:15 am – 12 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Group A</a:t>
                      </a:r>
                    </a:p>
                    <a:p>
                      <a:pPr marL="0" marR="0" algn="l">
                        <a:lnSpc>
                          <a:spcPct val="107000"/>
                        </a:lnSpc>
                        <a:spcBef>
                          <a:spcPts val="0"/>
                        </a:spcBef>
                        <a:spcAft>
                          <a:spcPts val="0"/>
                        </a:spcAft>
                      </a:pPr>
                      <a:r>
                        <a:rPr lang="en-US" sz="1200" dirty="0">
                          <a:effectLst/>
                        </a:rPr>
                        <a:t>ELPAC Day 1-Listening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Group A</a:t>
                      </a:r>
                    </a:p>
                    <a:p>
                      <a:pPr marL="0" marR="0" algn="l">
                        <a:lnSpc>
                          <a:spcPct val="107000"/>
                        </a:lnSpc>
                        <a:spcBef>
                          <a:spcPts val="0"/>
                        </a:spcBef>
                        <a:spcAft>
                          <a:spcPts val="0"/>
                        </a:spcAft>
                      </a:pPr>
                      <a:r>
                        <a:rPr lang="en-US" sz="1200" dirty="0">
                          <a:effectLst/>
                        </a:rPr>
                        <a:t>ELPAC Day 2-Reading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Group A</a:t>
                      </a:r>
                    </a:p>
                    <a:p>
                      <a:pPr marL="0" marR="0" algn="l">
                        <a:lnSpc>
                          <a:spcPct val="107000"/>
                        </a:lnSpc>
                        <a:spcBef>
                          <a:spcPts val="0"/>
                        </a:spcBef>
                        <a:spcAft>
                          <a:spcPts val="0"/>
                        </a:spcAft>
                      </a:pPr>
                      <a:r>
                        <a:rPr lang="en-US" sz="1200" dirty="0">
                          <a:effectLst/>
                        </a:rPr>
                        <a:t>ELPAC Day 3-Writing1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Group A</a:t>
                      </a:r>
                    </a:p>
                    <a:p>
                      <a:pPr marL="0" marR="0" algn="l">
                        <a:lnSpc>
                          <a:spcPct val="107000"/>
                        </a:lnSpc>
                        <a:spcBef>
                          <a:spcPts val="0"/>
                        </a:spcBef>
                        <a:spcAft>
                          <a:spcPts val="0"/>
                        </a:spcAft>
                      </a:pPr>
                      <a:r>
                        <a:rPr lang="en-US" sz="1200">
                          <a:effectLst/>
                        </a:rPr>
                        <a:t>ELPAC Day 4-Writing2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l">
                        <a:lnSpc>
                          <a:spcPct val="107000"/>
                        </a:lnSpc>
                        <a:spcBef>
                          <a:spcPts val="0"/>
                        </a:spcBef>
                        <a:spcAft>
                          <a:spcPts val="0"/>
                        </a:spcAft>
                      </a:pPr>
                      <a:r>
                        <a:rPr lang="en-US" sz="1200" dirty="0">
                          <a:effectLst/>
                        </a:rPr>
                        <a:t> </a:t>
                      </a:r>
                    </a:p>
                    <a:p>
                      <a:pPr marL="0" marR="0" algn="l">
                        <a:lnSpc>
                          <a:spcPct val="107000"/>
                        </a:lnSpc>
                        <a:spcBef>
                          <a:spcPts val="0"/>
                        </a:spcBef>
                        <a:spcAft>
                          <a:spcPts val="0"/>
                        </a:spcAft>
                      </a:pPr>
                      <a:r>
                        <a:rPr lang="en-US" sz="1200" dirty="0">
                          <a:effectLst/>
                        </a:rPr>
                        <a:t>Meeting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1091060"/>
                  </a:ext>
                </a:extLst>
              </a:tr>
              <a:tr h="507491">
                <a:tc>
                  <a:txBody>
                    <a:bodyPr/>
                    <a:lstStyle/>
                    <a:p>
                      <a:pPr marL="0" marR="0" algn="l">
                        <a:lnSpc>
                          <a:spcPct val="107000"/>
                        </a:lnSpc>
                        <a:spcBef>
                          <a:spcPts val="0"/>
                        </a:spcBef>
                        <a:spcAft>
                          <a:spcPts val="0"/>
                        </a:spcAft>
                      </a:pPr>
                      <a:r>
                        <a:rPr lang="en-US" sz="1200">
                          <a:effectLst/>
                        </a:rPr>
                        <a:t>1 pm – 3 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p>
                    <a:p>
                      <a:pPr marL="0" marR="0" algn="l">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Regular instruction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Regular instruction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398473628"/>
                  </a:ext>
                </a:extLst>
              </a:tr>
            </a:tbl>
          </a:graphicData>
        </a:graphic>
      </p:graphicFrame>
      <p:sp>
        <p:nvSpPr>
          <p:cNvPr id="10" name="Rectangle 2">
            <a:extLst>
              <a:ext uri="{FF2B5EF4-FFF2-40B4-BE49-F238E27FC236}">
                <a16:creationId xmlns:a16="http://schemas.microsoft.com/office/drawing/2014/main" id="{9C5DA0D1-61C9-4665-A4A7-CCA5702C8B8F}"/>
              </a:ext>
            </a:extLst>
          </p:cNvPr>
          <p:cNvSpPr>
            <a:spLocks noChangeArrowheads="1"/>
          </p:cNvSpPr>
          <p:nvPr/>
        </p:nvSpPr>
        <p:spPr bwMode="auto">
          <a:xfrm>
            <a:off x="889349" y="1078827"/>
            <a:ext cx="371986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ELPAC Week 1:  March 22 – March 26</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BBE321AA-568C-48D0-84CE-CED986FA7B53}"/>
              </a:ext>
            </a:extLst>
          </p:cNvPr>
          <p:cNvGraphicFramePr>
            <a:graphicFrameLocks noGrp="1"/>
          </p:cNvGraphicFramePr>
          <p:nvPr>
            <p:extLst>
              <p:ext uri="{D42A27DB-BD31-4B8C-83A1-F6EECF244321}">
                <p14:modId xmlns:p14="http://schemas.microsoft.com/office/powerpoint/2010/main" val="1237747927"/>
              </p:ext>
            </p:extLst>
          </p:nvPr>
        </p:nvGraphicFramePr>
        <p:xfrm>
          <a:off x="889348" y="4532263"/>
          <a:ext cx="10413302" cy="2244247"/>
        </p:xfrm>
        <a:graphic>
          <a:graphicData uri="http://schemas.openxmlformats.org/drawingml/2006/table">
            <a:tbl>
              <a:tblPr firstRow="1" firstCol="1" bandRow="1">
                <a:tableStyleId>{5C22544A-7EE6-4342-B048-85BDC9FD1C3A}</a:tableStyleId>
              </a:tblPr>
              <a:tblGrid>
                <a:gridCol w="1609270">
                  <a:extLst>
                    <a:ext uri="{9D8B030D-6E8A-4147-A177-3AD203B41FA5}">
                      <a16:colId xmlns:a16="http://schemas.microsoft.com/office/drawing/2014/main" val="3068769011"/>
                    </a:ext>
                  </a:extLst>
                </a:gridCol>
                <a:gridCol w="1804494">
                  <a:extLst>
                    <a:ext uri="{9D8B030D-6E8A-4147-A177-3AD203B41FA5}">
                      <a16:colId xmlns:a16="http://schemas.microsoft.com/office/drawing/2014/main" val="1690434763"/>
                    </a:ext>
                  </a:extLst>
                </a:gridCol>
                <a:gridCol w="1720073">
                  <a:extLst>
                    <a:ext uri="{9D8B030D-6E8A-4147-A177-3AD203B41FA5}">
                      <a16:colId xmlns:a16="http://schemas.microsoft.com/office/drawing/2014/main" val="2331888418"/>
                    </a:ext>
                  </a:extLst>
                </a:gridCol>
                <a:gridCol w="1770726">
                  <a:extLst>
                    <a:ext uri="{9D8B030D-6E8A-4147-A177-3AD203B41FA5}">
                      <a16:colId xmlns:a16="http://schemas.microsoft.com/office/drawing/2014/main" val="3608399272"/>
                    </a:ext>
                  </a:extLst>
                </a:gridCol>
                <a:gridCol w="1866755">
                  <a:extLst>
                    <a:ext uri="{9D8B030D-6E8A-4147-A177-3AD203B41FA5}">
                      <a16:colId xmlns:a16="http://schemas.microsoft.com/office/drawing/2014/main" val="1768316261"/>
                    </a:ext>
                  </a:extLst>
                </a:gridCol>
                <a:gridCol w="1641984">
                  <a:extLst>
                    <a:ext uri="{9D8B030D-6E8A-4147-A177-3AD203B41FA5}">
                      <a16:colId xmlns:a16="http://schemas.microsoft.com/office/drawing/2014/main" val="459402470"/>
                    </a:ext>
                  </a:extLst>
                </a:gridCol>
              </a:tblGrid>
              <a:tr h="499569">
                <a:tc>
                  <a:txBody>
                    <a:bodyPr/>
                    <a:lstStyle/>
                    <a:p>
                      <a:pPr marL="0" marR="0" algn="l">
                        <a:lnSpc>
                          <a:spcPct val="107000"/>
                        </a:lnSpc>
                        <a:spcBef>
                          <a:spcPts val="0"/>
                        </a:spcBef>
                        <a:spcAft>
                          <a:spcPts val="0"/>
                        </a:spcAft>
                      </a:pPr>
                      <a:r>
                        <a:rPr lang="en-US" sz="1200">
                          <a:effectLst/>
                          <a:highlight>
                            <a:srgbClr val="00FF00"/>
                          </a:highligh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Monday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Friday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235047"/>
                  </a:ext>
                </a:extLst>
              </a:tr>
              <a:tr h="499569">
                <a:tc>
                  <a:txBody>
                    <a:bodyPr/>
                    <a:lstStyle/>
                    <a:p>
                      <a:pPr marL="0" marR="0" algn="just">
                        <a:lnSpc>
                          <a:spcPct val="107000"/>
                        </a:lnSpc>
                        <a:spcBef>
                          <a:spcPts val="0"/>
                        </a:spcBef>
                        <a:spcAft>
                          <a:spcPts val="0"/>
                        </a:spcAft>
                      </a:pPr>
                      <a:r>
                        <a:rPr lang="en-US" sz="1200">
                          <a:effectLst/>
                        </a:rPr>
                        <a:t>10:00 – 10:15 am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0144966"/>
                  </a:ext>
                </a:extLst>
              </a:tr>
              <a:tr h="745540">
                <a:tc>
                  <a:txBody>
                    <a:bodyPr/>
                    <a:lstStyle/>
                    <a:p>
                      <a:pPr marL="0" marR="0" algn="l">
                        <a:lnSpc>
                          <a:spcPct val="107000"/>
                        </a:lnSpc>
                        <a:spcBef>
                          <a:spcPts val="0"/>
                        </a:spcBef>
                        <a:spcAft>
                          <a:spcPts val="0"/>
                        </a:spcAft>
                      </a:pPr>
                      <a:r>
                        <a:rPr lang="en-US" sz="1200" dirty="0">
                          <a:effectLst/>
                        </a:rPr>
                        <a:t>10:15 am – 12 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RSP Group A</a:t>
                      </a:r>
                    </a:p>
                    <a:p>
                      <a:pPr marL="0" marR="0" algn="l">
                        <a:lnSpc>
                          <a:spcPct val="107000"/>
                        </a:lnSpc>
                        <a:spcBef>
                          <a:spcPts val="0"/>
                        </a:spcBef>
                        <a:spcAft>
                          <a:spcPts val="0"/>
                        </a:spcAft>
                      </a:pPr>
                      <a:r>
                        <a:rPr lang="en-US" sz="1200">
                          <a:effectLst/>
                        </a:rPr>
                        <a:t>ELPAC Day 1-Listening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RSP Group A</a:t>
                      </a:r>
                    </a:p>
                    <a:p>
                      <a:pPr marL="0" marR="0" algn="l">
                        <a:lnSpc>
                          <a:spcPct val="107000"/>
                        </a:lnSpc>
                        <a:spcBef>
                          <a:spcPts val="0"/>
                        </a:spcBef>
                        <a:spcAft>
                          <a:spcPts val="0"/>
                        </a:spcAft>
                      </a:pPr>
                      <a:r>
                        <a:rPr lang="en-US" sz="1200">
                          <a:effectLst/>
                        </a:rPr>
                        <a:t>ELPAC Day 2-Reading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RSP Group A</a:t>
                      </a:r>
                    </a:p>
                    <a:p>
                      <a:pPr marL="0" marR="0" algn="l">
                        <a:lnSpc>
                          <a:spcPct val="107000"/>
                        </a:lnSpc>
                        <a:spcBef>
                          <a:spcPts val="0"/>
                        </a:spcBef>
                        <a:spcAft>
                          <a:spcPts val="0"/>
                        </a:spcAft>
                      </a:pPr>
                      <a:r>
                        <a:rPr lang="en-US" sz="1200">
                          <a:effectLst/>
                        </a:rPr>
                        <a:t>ELPAC Day 3-Writing1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RSP Group A</a:t>
                      </a:r>
                    </a:p>
                    <a:p>
                      <a:pPr marL="0" marR="0" algn="l">
                        <a:lnSpc>
                          <a:spcPct val="107000"/>
                        </a:lnSpc>
                        <a:spcBef>
                          <a:spcPts val="0"/>
                        </a:spcBef>
                        <a:spcAft>
                          <a:spcPts val="0"/>
                        </a:spcAft>
                      </a:pPr>
                      <a:r>
                        <a:rPr lang="en-US" sz="1200">
                          <a:effectLst/>
                        </a:rPr>
                        <a:t>ELPAC Day 4-Writing2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l">
                        <a:lnSpc>
                          <a:spcPct val="107000"/>
                        </a:lnSpc>
                        <a:spcBef>
                          <a:spcPts val="0"/>
                        </a:spcBef>
                        <a:spcAft>
                          <a:spcPts val="0"/>
                        </a:spcAft>
                      </a:pPr>
                      <a:r>
                        <a:rPr lang="en-US" sz="1200" dirty="0">
                          <a:effectLst/>
                        </a:rPr>
                        <a:t> </a:t>
                      </a:r>
                    </a:p>
                    <a:p>
                      <a:pPr marL="0" marR="0" algn="l">
                        <a:lnSpc>
                          <a:spcPct val="107000"/>
                        </a:lnSpc>
                        <a:spcBef>
                          <a:spcPts val="0"/>
                        </a:spcBef>
                        <a:spcAft>
                          <a:spcPts val="0"/>
                        </a:spcAft>
                      </a:pPr>
                      <a:r>
                        <a:rPr lang="en-US" sz="1200" dirty="0">
                          <a:effectLst/>
                        </a:rPr>
                        <a:t>Meeting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036974"/>
                  </a:ext>
                </a:extLst>
              </a:tr>
              <a:tr h="499569">
                <a:tc>
                  <a:txBody>
                    <a:bodyPr/>
                    <a:lstStyle/>
                    <a:p>
                      <a:pPr marL="0" marR="0" algn="l">
                        <a:lnSpc>
                          <a:spcPct val="107000"/>
                        </a:lnSpc>
                        <a:spcBef>
                          <a:spcPts val="0"/>
                        </a:spcBef>
                        <a:spcAft>
                          <a:spcPts val="0"/>
                        </a:spcAft>
                      </a:pPr>
                      <a:r>
                        <a:rPr lang="en-US" sz="1200">
                          <a:effectLst/>
                        </a:rPr>
                        <a:t>1 pm – 3 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p>
                    <a:p>
                      <a:pPr marL="0" marR="0" algn="l">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Regular instruction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747407465"/>
                  </a:ext>
                </a:extLst>
              </a:tr>
            </a:tbl>
          </a:graphicData>
        </a:graphic>
      </p:graphicFrame>
      <p:sp>
        <p:nvSpPr>
          <p:cNvPr id="13" name="Rectangle 3">
            <a:extLst>
              <a:ext uri="{FF2B5EF4-FFF2-40B4-BE49-F238E27FC236}">
                <a16:creationId xmlns:a16="http://schemas.microsoft.com/office/drawing/2014/main" id="{66DF99C5-935E-4C54-981A-2935EBADCC1C}"/>
              </a:ext>
            </a:extLst>
          </p:cNvPr>
          <p:cNvSpPr>
            <a:spLocks noChangeArrowheads="1"/>
          </p:cNvSpPr>
          <p:nvPr/>
        </p:nvSpPr>
        <p:spPr bwMode="auto">
          <a:xfrm>
            <a:off x="730683" y="4217424"/>
            <a:ext cx="556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latin typeface="Calibri" panose="020F0502020204030204" pitchFamily="34" charset="0"/>
                <a:ea typeface="Calibri" panose="020F0502020204030204" pitchFamily="34" charset="0"/>
                <a:cs typeface="Times New Roman" panose="02020603050405020304" pitchFamily="18" charset="0"/>
              </a:rPr>
              <a:t> ELPAC Week 1 with </a:t>
            </a: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RSP teachers</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March 22 – March 26</a:t>
            </a:r>
            <a:endParaRPr kumimoji="0" lang="en-US" altLang="en-US"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702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8F46ED1-827C-4929-BE80-52D3176CA84E}"/>
              </a:ext>
            </a:extLst>
          </p:cNvPr>
          <p:cNvGraphicFramePr>
            <a:graphicFrameLocks noGrp="1"/>
          </p:cNvGraphicFramePr>
          <p:nvPr>
            <p:extLst>
              <p:ext uri="{D42A27DB-BD31-4B8C-83A1-F6EECF244321}">
                <p14:modId xmlns:p14="http://schemas.microsoft.com/office/powerpoint/2010/main" val="764461529"/>
              </p:ext>
            </p:extLst>
          </p:nvPr>
        </p:nvGraphicFramePr>
        <p:xfrm>
          <a:off x="647029" y="895424"/>
          <a:ext cx="10897942" cy="2408314"/>
        </p:xfrm>
        <a:graphic>
          <a:graphicData uri="http://schemas.openxmlformats.org/drawingml/2006/table">
            <a:tbl>
              <a:tblPr firstRow="1" firstCol="1" bandRow="1">
                <a:tableStyleId>{5C22544A-7EE6-4342-B048-85BDC9FD1C3A}</a:tableStyleId>
              </a:tblPr>
              <a:tblGrid>
                <a:gridCol w="1785370">
                  <a:extLst>
                    <a:ext uri="{9D8B030D-6E8A-4147-A177-3AD203B41FA5}">
                      <a16:colId xmlns:a16="http://schemas.microsoft.com/office/drawing/2014/main" val="4053201471"/>
                    </a:ext>
                  </a:extLst>
                </a:gridCol>
                <a:gridCol w="1701190">
                  <a:extLst>
                    <a:ext uri="{9D8B030D-6E8A-4147-A177-3AD203B41FA5}">
                      <a16:colId xmlns:a16="http://schemas.microsoft.com/office/drawing/2014/main" val="3070927743"/>
                    </a:ext>
                  </a:extLst>
                </a:gridCol>
                <a:gridCol w="1941534">
                  <a:extLst>
                    <a:ext uri="{9D8B030D-6E8A-4147-A177-3AD203B41FA5}">
                      <a16:colId xmlns:a16="http://schemas.microsoft.com/office/drawing/2014/main" val="3489987869"/>
                    </a:ext>
                  </a:extLst>
                </a:gridCol>
                <a:gridCol w="1791222">
                  <a:extLst>
                    <a:ext uri="{9D8B030D-6E8A-4147-A177-3AD203B41FA5}">
                      <a16:colId xmlns:a16="http://schemas.microsoft.com/office/drawing/2014/main" val="2377537789"/>
                    </a:ext>
                  </a:extLst>
                </a:gridCol>
                <a:gridCol w="1979113">
                  <a:extLst>
                    <a:ext uri="{9D8B030D-6E8A-4147-A177-3AD203B41FA5}">
                      <a16:colId xmlns:a16="http://schemas.microsoft.com/office/drawing/2014/main" val="4269595292"/>
                    </a:ext>
                  </a:extLst>
                </a:gridCol>
                <a:gridCol w="1699513">
                  <a:extLst>
                    <a:ext uri="{9D8B030D-6E8A-4147-A177-3AD203B41FA5}">
                      <a16:colId xmlns:a16="http://schemas.microsoft.com/office/drawing/2014/main" val="4082314515"/>
                    </a:ext>
                  </a:extLst>
                </a:gridCol>
              </a:tblGrid>
              <a:tr h="477712">
                <a:tc>
                  <a:txBody>
                    <a:bodyPr/>
                    <a:lstStyle/>
                    <a:p>
                      <a:pPr marL="0" marR="0" algn="l">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Monday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Friday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251059"/>
                  </a:ext>
                </a:extLst>
              </a:tr>
              <a:tr h="774206">
                <a:tc>
                  <a:txBody>
                    <a:bodyPr/>
                    <a:lstStyle/>
                    <a:p>
                      <a:pPr marL="0" marR="0" algn="l">
                        <a:lnSpc>
                          <a:spcPct val="107000"/>
                        </a:lnSpc>
                        <a:spcBef>
                          <a:spcPts val="0"/>
                        </a:spcBef>
                        <a:spcAft>
                          <a:spcPts val="0"/>
                        </a:spcAft>
                      </a:pPr>
                      <a:r>
                        <a:rPr lang="en-US" sz="1200">
                          <a:effectLst/>
                        </a:rPr>
                        <a:t>10:00 – 10:15 am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Morning Meeting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2237306"/>
                  </a:ext>
                </a:extLst>
              </a:tr>
              <a:tr h="578198">
                <a:tc>
                  <a:txBody>
                    <a:bodyPr/>
                    <a:lstStyle/>
                    <a:p>
                      <a:pPr marL="0" marR="0" algn="l">
                        <a:lnSpc>
                          <a:spcPct val="107000"/>
                        </a:lnSpc>
                        <a:spcBef>
                          <a:spcPts val="0"/>
                        </a:spcBef>
                        <a:spcAft>
                          <a:spcPts val="0"/>
                        </a:spcAft>
                      </a:pPr>
                      <a:r>
                        <a:rPr lang="en-US" sz="1200">
                          <a:effectLst/>
                        </a:rPr>
                        <a:t>10:15 am – 12 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Group B</a:t>
                      </a:r>
                    </a:p>
                    <a:p>
                      <a:pPr marL="0" marR="0" algn="l">
                        <a:lnSpc>
                          <a:spcPct val="107000"/>
                        </a:lnSpc>
                        <a:spcBef>
                          <a:spcPts val="0"/>
                        </a:spcBef>
                        <a:spcAft>
                          <a:spcPts val="0"/>
                        </a:spcAft>
                      </a:pPr>
                      <a:r>
                        <a:rPr lang="en-US" sz="1200">
                          <a:effectLst/>
                        </a:rPr>
                        <a:t>ELPAC Day 1-Listening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Group B</a:t>
                      </a:r>
                    </a:p>
                    <a:p>
                      <a:pPr marL="0" marR="0" algn="l">
                        <a:lnSpc>
                          <a:spcPct val="107000"/>
                        </a:lnSpc>
                        <a:spcBef>
                          <a:spcPts val="0"/>
                        </a:spcBef>
                        <a:spcAft>
                          <a:spcPts val="0"/>
                        </a:spcAft>
                      </a:pPr>
                      <a:r>
                        <a:rPr lang="en-US" sz="1200">
                          <a:effectLst/>
                        </a:rPr>
                        <a:t>ELPAC Day 2-Reading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Group B</a:t>
                      </a:r>
                    </a:p>
                    <a:p>
                      <a:pPr marL="0" marR="0" algn="l">
                        <a:lnSpc>
                          <a:spcPct val="107000"/>
                        </a:lnSpc>
                        <a:spcBef>
                          <a:spcPts val="0"/>
                        </a:spcBef>
                        <a:spcAft>
                          <a:spcPts val="0"/>
                        </a:spcAft>
                      </a:pPr>
                      <a:r>
                        <a:rPr lang="en-US" sz="1200">
                          <a:effectLst/>
                        </a:rPr>
                        <a:t>ELPAC Day 3-Writing1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Group B</a:t>
                      </a:r>
                    </a:p>
                    <a:p>
                      <a:pPr marL="0" marR="0" algn="l">
                        <a:lnSpc>
                          <a:spcPct val="107000"/>
                        </a:lnSpc>
                        <a:spcBef>
                          <a:spcPts val="0"/>
                        </a:spcBef>
                        <a:spcAft>
                          <a:spcPts val="0"/>
                        </a:spcAft>
                      </a:pPr>
                      <a:r>
                        <a:rPr lang="en-US" sz="1200">
                          <a:effectLst/>
                        </a:rPr>
                        <a:t>ELPAC Day 4-Writing2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l">
                        <a:lnSpc>
                          <a:spcPct val="107000"/>
                        </a:lnSpc>
                        <a:spcBef>
                          <a:spcPts val="0"/>
                        </a:spcBef>
                        <a:spcAft>
                          <a:spcPts val="0"/>
                        </a:spcAft>
                      </a:pPr>
                      <a:r>
                        <a:rPr lang="en-US" sz="1200" dirty="0">
                          <a:effectLst/>
                        </a:rPr>
                        <a:t>Meeting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778365"/>
                  </a:ext>
                </a:extLst>
              </a:tr>
              <a:tr h="578198">
                <a:tc>
                  <a:txBody>
                    <a:bodyPr/>
                    <a:lstStyle/>
                    <a:p>
                      <a:pPr marL="0" marR="0" algn="l">
                        <a:lnSpc>
                          <a:spcPct val="107000"/>
                        </a:lnSpc>
                        <a:spcBef>
                          <a:spcPts val="0"/>
                        </a:spcBef>
                        <a:spcAft>
                          <a:spcPts val="0"/>
                        </a:spcAft>
                      </a:pPr>
                      <a:r>
                        <a:rPr lang="en-US" sz="1200">
                          <a:effectLst/>
                        </a:rPr>
                        <a:t>1 pm – 3 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p>
                    <a:p>
                      <a:pPr marL="0" marR="0" algn="l">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Regular instruction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406186146"/>
                  </a:ext>
                </a:extLst>
              </a:tr>
            </a:tbl>
          </a:graphicData>
        </a:graphic>
      </p:graphicFrame>
      <p:sp>
        <p:nvSpPr>
          <p:cNvPr id="4" name="Rectangle 1">
            <a:extLst>
              <a:ext uri="{FF2B5EF4-FFF2-40B4-BE49-F238E27FC236}">
                <a16:creationId xmlns:a16="http://schemas.microsoft.com/office/drawing/2014/main" id="{822A83A0-F571-4B8B-9828-E995CE30D7FC}"/>
              </a:ext>
            </a:extLst>
          </p:cNvPr>
          <p:cNvSpPr>
            <a:spLocks noChangeArrowheads="1"/>
          </p:cNvSpPr>
          <p:nvPr/>
        </p:nvSpPr>
        <p:spPr bwMode="auto">
          <a:xfrm>
            <a:off x="671932" y="418196"/>
            <a:ext cx="4463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ELPAC  Week 2:  March 29 -  April 2</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237DD561-C26E-499E-BD0C-2F173A21C64D}"/>
              </a:ext>
            </a:extLst>
          </p:cNvPr>
          <p:cNvGraphicFramePr>
            <a:graphicFrameLocks noGrp="1"/>
          </p:cNvGraphicFramePr>
          <p:nvPr>
            <p:extLst>
              <p:ext uri="{D42A27DB-BD31-4B8C-83A1-F6EECF244321}">
                <p14:modId xmlns:p14="http://schemas.microsoft.com/office/powerpoint/2010/main" val="3441489335"/>
              </p:ext>
            </p:extLst>
          </p:nvPr>
        </p:nvGraphicFramePr>
        <p:xfrm>
          <a:off x="647029" y="4211389"/>
          <a:ext cx="10897943" cy="2408313"/>
        </p:xfrm>
        <a:graphic>
          <a:graphicData uri="http://schemas.openxmlformats.org/drawingml/2006/table">
            <a:tbl>
              <a:tblPr firstRow="1" firstCol="1" bandRow="1">
                <a:tableStyleId>{5C22544A-7EE6-4342-B048-85BDC9FD1C3A}</a:tableStyleId>
              </a:tblPr>
              <a:tblGrid>
                <a:gridCol w="1584774">
                  <a:extLst>
                    <a:ext uri="{9D8B030D-6E8A-4147-A177-3AD203B41FA5}">
                      <a16:colId xmlns:a16="http://schemas.microsoft.com/office/drawing/2014/main" val="21170817"/>
                    </a:ext>
                  </a:extLst>
                </a:gridCol>
                <a:gridCol w="1888476">
                  <a:extLst>
                    <a:ext uri="{9D8B030D-6E8A-4147-A177-3AD203B41FA5}">
                      <a16:colId xmlns:a16="http://schemas.microsoft.com/office/drawing/2014/main" val="1160496461"/>
                    </a:ext>
                  </a:extLst>
                </a:gridCol>
                <a:gridCol w="1899520">
                  <a:extLst>
                    <a:ext uri="{9D8B030D-6E8A-4147-A177-3AD203B41FA5}">
                      <a16:colId xmlns:a16="http://schemas.microsoft.com/office/drawing/2014/main" val="2951962347"/>
                    </a:ext>
                  </a:extLst>
                </a:gridCol>
                <a:gridCol w="1853136">
                  <a:extLst>
                    <a:ext uri="{9D8B030D-6E8A-4147-A177-3AD203B41FA5}">
                      <a16:colId xmlns:a16="http://schemas.microsoft.com/office/drawing/2014/main" val="2796744785"/>
                    </a:ext>
                  </a:extLst>
                </a:gridCol>
                <a:gridCol w="1953634">
                  <a:extLst>
                    <a:ext uri="{9D8B030D-6E8A-4147-A177-3AD203B41FA5}">
                      <a16:colId xmlns:a16="http://schemas.microsoft.com/office/drawing/2014/main" val="3495734045"/>
                    </a:ext>
                  </a:extLst>
                </a:gridCol>
                <a:gridCol w="1718403">
                  <a:extLst>
                    <a:ext uri="{9D8B030D-6E8A-4147-A177-3AD203B41FA5}">
                      <a16:colId xmlns:a16="http://schemas.microsoft.com/office/drawing/2014/main" val="3303478064"/>
                    </a:ext>
                  </a:extLst>
                </a:gridCol>
              </a:tblGrid>
              <a:tr h="555516">
                <a:tc>
                  <a:txBody>
                    <a:bodyPr/>
                    <a:lstStyle/>
                    <a:p>
                      <a:pPr marL="0" marR="0" algn="ctr">
                        <a:lnSpc>
                          <a:spcPct val="107000"/>
                        </a:lnSpc>
                        <a:spcBef>
                          <a:spcPts val="0"/>
                        </a:spcBef>
                        <a:spcAft>
                          <a:spcPts val="0"/>
                        </a:spcAft>
                      </a:pPr>
                      <a:r>
                        <a:rPr lang="en-US" sz="1200">
                          <a:effectLst/>
                          <a:highlight>
                            <a:srgbClr val="00FF00"/>
                          </a:highligh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Monday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Friday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9712907"/>
                  </a:ext>
                </a:extLst>
              </a:tr>
              <a:tr h="555516">
                <a:tc>
                  <a:txBody>
                    <a:bodyPr/>
                    <a:lstStyle/>
                    <a:p>
                      <a:pPr marL="0" marR="0" algn="just">
                        <a:lnSpc>
                          <a:spcPct val="107000"/>
                        </a:lnSpc>
                        <a:spcBef>
                          <a:spcPts val="0"/>
                        </a:spcBef>
                        <a:spcAft>
                          <a:spcPts val="0"/>
                        </a:spcAft>
                      </a:pPr>
                      <a:r>
                        <a:rPr lang="en-US" sz="1200">
                          <a:effectLst/>
                        </a:rPr>
                        <a:t>10:00 – 10:15 am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Morning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6568392"/>
                  </a:ext>
                </a:extLst>
              </a:tr>
              <a:tr h="723845">
                <a:tc>
                  <a:txBody>
                    <a:bodyPr/>
                    <a:lstStyle/>
                    <a:p>
                      <a:pPr marL="0" marR="0" algn="l">
                        <a:lnSpc>
                          <a:spcPct val="107000"/>
                        </a:lnSpc>
                        <a:spcBef>
                          <a:spcPts val="0"/>
                        </a:spcBef>
                        <a:spcAft>
                          <a:spcPts val="0"/>
                        </a:spcAft>
                      </a:pPr>
                      <a:r>
                        <a:rPr lang="en-US" sz="1200">
                          <a:effectLst/>
                        </a:rPr>
                        <a:t>10:15 am – 12 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RSP Group B</a:t>
                      </a:r>
                    </a:p>
                    <a:p>
                      <a:pPr marL="0" marR="0" algn="l">
                        <a:lnSpc>
                          <a:spcPct val="107000"/>
                        </a:lnSpc>
                        <a:spcBef>
                          <a:spcPts val="0"/>
                        </a:spcBef>
                        <a:spcAft>
                          <a:spcPts val="0"/>
                        </a:spcAft>
                      </a:pPr>
                      <a:r>
                        <a:rPr lang="en-US" sz="1200">
                          <a:effectLst/>
                        </a:rPr>
                        <a:t>ELPAC Day 1-Listening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RSP Group B</a:t>
                      </a:r>
                    </a:p>
                    <a:p>
                      <a:pPr marL="0" marR="0" algn="l">
                        <a:lnSpc>
                          <a:spcPct val="107000"/>
                        </a:lnSpc>
                        <a:spcBef>
                          <a:spcPts val="0"/>
                        </a:spcBef>
                        <a:spcAft>
                          <a:spcPts val="0"/>
                        </a:spcAft>
                      </a:pPr>
                      <a:r>
                        <a:rPr lang="en-US" sz="1200">
                          <a:effectLst/>
                        </a:rPr>
                        <a:t>ELPAC Day 2-Reading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RSP Group B</a:t>
                      </a:r>
                    </a:p>
                    <a:p>
                      <a:pPr marL="0" marR="0" algn="l">
                        <a:lnSpc>
                          <a:spcPct val="107000"/>
                        </a:lnSpc>
                        <a:spcBef>
                          <a:spcPts val="0"/>
                        </a:spcBef>
                        <a:spcAft>
                          <a:spcPts val="0"/>
                        </a:spcAft>
                      </a:pPr>
                      <a:r>
                        <a:rPr lang="en-US" sz="1200">
                          <a:effectLst/>
                        </a:rPr>
                        <a:t>ELPAC Day 3-Writing1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RSP Group B</a:t>
                      </a:r>
                    </a:p>
                    <a:p>
                      <a:pPr marL="0" marR="0" algn="l">
                        <a:lnSpc>
                          <a:spcPct val="107000"/>
                        </a:lnSpc>
                        <a:spcBef>
                          <a:spcPts val="0"/>
                        </a:spcBef>
                        <a:spcAft>
                          <a:spcPts val="0"/>
                        </a:spcAft>
                      </a:pPr>
                      <a:r>
                        <a:rPr lang="en-US" sz="1200">
                          <a:effectLst/>
                        </a:rPr>
                        <a:t>ELPAC Day 4-Writing2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 </a:t>
                      </a:r>
                    </a:p>
                    <a:p>
                      <a:pPr marL="0" marR="0" algn="l">
                        <a:lnSpc>
                          <a:spcPct val="107000"/>
                        </a:lnSpc>
                        <a:spcBef>
                          <a:spcPts val="0"/>
                        </a:spcBef>
                        <a:spcAft>
                          <a:spcPts val="0"/>
                        </a:spcAft>
                      </a:pPr>
                      <a:r>
                        <a:rPr lang="en-US" sz="1200">
                          <a:effectLst/>
                        </a:rPr>
                        <a:t>Meeting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2865499"/>
                  </a:ext>
                </a:extLst>
              </a:tr>
              <a:tr h="573436">
                <a:tc>
                  <a:txBody>
                    <a:bodyPr/>
                    <a:lstStyle/>
                    <a:p>
                      <a:pPr marL="0" marR="0" algn="l">
                        <a:lnSpc>
                          <a:spcPct val="107000"/>
                        </a:lnSpc>
                        <a:spcBef>
                          <a:spcPts val="0"/>
                        </a:spcBef>
                        <a:spcAft>
                          <a:spcPts val="0"/>
                        </a:spcAft>
                      </a:pPr>
                      <a:r>
                        <a:rPr lang="en-US" sz="1200">
                          <a:effectLst/>
                        </a:rPr>
                        <a:t>1 pm – 3 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p>
                    <a:p>
                      <a:pPr marL="0" marR="0" algn="l">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Regular instruction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Regular instruction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29315"/>
                  </a:ext>
                </a:extLst>
              </a:tr>
            </a:tbl>
          </a:graphicData>
        </a:graphic>
      </p:graphicFrame>
      <p:sp>
        <p:nvSpPr>
          <p:cNvPr id="7" name="Rectangle 2">
            <a:extLst>
              <a:ext uri="{FF2B5EF4-FFF2-40B4-BE49-F238E27FC236}">
                <a16:creationId xmlns:a16="http://schemas.microsoft.com/office/drawing/2014/main" id="{5FE65314-D09C-4C1B-9B7C-C55A8908654A}"/>
              </a:ext>
            </a:extLst>
          </p:cNvPr>
          <p:cNvSpPr>
            <a:spLocks noChangeArrowheads="1"/>
          </p:cNvSpPr>
          <p:nvPr/>
        </p:nvSpPr>
        <p:spPr bwMode="auto">
          <a:xfrm>
            <a:off x="671932" y="3777515"/>
            <a:ext cx="5180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ELPAC Weeks 2 with RSP </a:t>
            </a:r>
            <a:r>
              <a:rPr lang="en-US" altLang="en-US" b="1" dirty="0">
                <a:latin typeface="Calibri" panose="020F0502020204030204" pitchFamily="34" charset="0"/>
                <a:ea typeface="Calibri" panose="020F0502020204030204" pitchFamily="34" charset="0"/>
                <a:cs typeface="Calibri" panose="020F0502020204030204" pitchFamily="34" charset="0"/>
              </a:rPr>
              <a:t>teachers</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March 29 – April </a:t>
            </a: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442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89E93F9BACF645BE4122E428189838" ma:contentTypeVersion="9" ma:contentTypeDescription="Create a new document." ma:contentTypeScope="" ma:versionID="0fe356c8a87a526e155e71a7eef8678c">
  <xsd:schema xmlns:xsd="http://www.w3.org/2001/XMLSchema" xmlns:xs="http://www.w3.org/2001/XMLSchema" xmlns:p="http://schemas.microsoft.com/office/2006/metadata/properties" xmlns:ns2="ac0dddc7-4c2c-4aeb-a23f-99e6b6e539ca" xmlns:ns3="a0418426-c5f8-402e-bb59-418b3820d74c" targetNamespace="http://schemas.microsoft.com/office/2006/metadata/properties" ma:root="true" ma:fieldsID="c43963434cfc8e810ea0ee2557bd028f" ns2:_="" ns3:_="">
    <xsd:import namespace="ac0dddc7-4c2c-4aeb-a23f-99e6b6e539ca"/>
    <xsd:import namespace="a0418426-c5f8-402e-bb59-418b3820d7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dddc7-4c2c-4aeb-a23f-99e6b6e539c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418426-c5f8-402e-bb59-418b3820d74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27B61D-517A-4829-BD05-C8538116321F}">
  <ds:schemaRefs>
    <ds:schemaRef ds:uri="http://schemas.microsoft.com/office/2006/metadata/properties"/>
    <ds:schemaRef ds:uri="http://schemas.microsoft.com/office/2006/documentManagement/types"/>
    <ds:schemaRef ds:uri="http://purl.org/dc/terms/"/>
    <ds:schemaRef ds:uri="a0418426-c5f8-402e-bb59-418b3820d74c"/>
    <ds:schemaRef ds:uri="http://purl.org/dc/dcmitype/"/>
    <ds:schemaRef ds:uri="http://schemas.microsoft.com/office/infopath/2007/PartnerControls"/>
    <ds:schemaRef ds:uri="ac0dddc7-4c2c-4aeb-a23f-99e6b6e539ca"/>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AC0BCF8-04C7-42BC-9940-154FBB1E2BC4}">
  <ds:schemaRefs>
    <ds:schemaRef ds:uri="http://schemas.microsoft.com/sharepoint/v3/contenttype/forms"/>
  </ds:schemaRefs>
</ds:datastoreItem>
</file>

<file path=customXml/itemProps3.xml><?xml version="1.0" encoding="utf-8"?>
<ds:datastoreItem xmlns:ds="http://schemas.openxmlformats.org/officeDocument/2006/customXml" ds:itemID="{E443F63D-8118-4F8A-B4BE-69239B4BA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dddc7-4c2c-4aeb-a23f-99e6b6e539ca"/>
    <ds:schemaRef ds:uri="a0418426-c5f8-402e-bb59-418b3820d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7484</TotalTime>
  <Words>3642</Words>
  <Application>Microsoft Office PowerPoint</Application>
  <PresentationFormat>Widescreen</PresentationFormat>
  <Paragraphs>434</Paragraphs>
  <Slides>44</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Century Gothic</vt:lpstr>
      <vt:lpstr>Georgia</vt:lpstr>
      <vt:lpstr>Wingdings</vt:lpstr>
      <vt:lpstr>Office Theme</vt:lpstr>
      <vt:lpstr>Simple Dark</vt:lpstr>
      <vt:lpstr>Understanding the English Language Proficiency Assessments for California (ELPAC)</vt:lpstr>
      <vt:lpstr>The ELPAC Has Two Assessments</vt:lpstr>
      <vt:lpstr>Who: Students in grades K through 12</vt:lpstr>
      <vt:lpstr>PowerPoint Presentation</vt:lpstr>
      <vt:lpstr>Why:</vt:lpstr>
      <vt:lpstr>What:</vt:lpstr>
      <vt:lpstr>What:</vt:lpstr>
      <vt:lpstr>PowerPoint Presentation</vt:lpstr>
      <vt:lpstr>PowerPoint Presentation</vt:lpstr>
      <vt:lpstr>How:</vt:lpstr>
      <vt:lpstr>Scores:</vt:lpstr>
      <vt:lpstr>Help Your Child Succeed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ELPAC Summative Testing Instructions</vt:lpstr>
      <vt:lpstr>PowerPoint Presentation</vt:lpstr>
      <vt:lpstr>PowerPoint Presentation</vt:lpstr>
      <vt:lpstr>PowerPoint Presentation</vt:lpstr>
      <vt:lpstr>PowerPoint Presentation</vt:lpstr>
      <vt:lpstr>Student Audio/Video Checks</vt:lpstr>
      <vt:lpstr>Recording Device Check</vt:lpstr>
      <vt:lpstr>Text-to-Speech Sound Check</vt:lpstr>
      <vt:lpstr>Sound and Video Check</vt:lpstr>
      <vt:lpstr>Requesting Help</vt:lpstr>
      <vt:lpstr>Listening Section</vt:lpstr>
      <vt:lpstr>Listening Section</vt:lpstr>
      <vt:lpstr>Reading Section </vt:lpstr>
      <vt:lpstr>Reading Section </vt:lpstr>
      <vt:lpstr>Writing Section </vt:lpstr>
      <vt:lpstr>Writing Section </vt:lpstr>
      <vt:lpstr>FAQ</vt:lpstr>
      <vt:lpstr>PowerPoint Presentation</vt:lpstr>
      <vt:lpstr>PowerPoint Presentation</vt:lpstr>
      <vt:lpstr>Learn More: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Parents About the ELPAC - ELPAC (CA Dept of Education)</dc:title>
  <dc:subject>This powerpoint presentation is intended to be customized and distributed as a means of educating parents/guardians about the English Language Proficiency Assessments for California (ELPAC).</dc:subject>
  <dc:creator>Mary McCarthy</dc:creator>
  <cp:lastModifiedBy>Mary McCarthy</cp:lastModifiedBy>
  <cp:revision>30</cp:revision>
  <cp:lastPrinted>2017-07-18T22:11:03Z</cp:lastPrinted>
  <dcterms:created xsi:type="dcterms:W3CDTF">2015-03-16T04:11:08Z</dcterms:created>
  <dcterms:modified xsi:type="dcterms:W3CDTF">2021-03-17T09:57:17Z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548B26D1-49EC-4DDA-9CA1-DEA02BDC749A</vt:lpwstr>
  </property>
  <property fmtid="{D5CDD505-2E9C-101B-9397-08002B2CF9AE}" pid="3" name="ArticulatePath">
    <vt:lpwstr>PPT for Understanding Summative Results v 7-18-17</vt:lpwstr>
  </property>
  <property fmtid="{D5CDD505-2E9C-101B-9397-08002B2CF9AE}" pid="4" name="Language">
    <vt:lpwstr>English</vt:lpwstr>
  </property>
  <property fmtid="{D5CDD505-2E9C-101B-9397-08002B2CF9AE}" pid="5" name="ContentTypeId">
    <vt:lpwstr>0x0101007489E93F9BACF645BE4122E428189838</vt:lpwstr>
  </property>
</Properties>
</file>